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78" r:id="rId8"/>
    <p:sldId id="277" r:id="rId9"/>
    <p:sldId id="262" r:id="rId10"/>
    <p:sldId id="263" r:id="rId11"/>
    <p:sldId id="264" r:id="rId12"/>
    <p:sldId id="266" r:id="rId13"/>
    <p:sldId id="265" r:id="rId14"/>
    <p:sldId id="267" r:id="rId15"/>
    <p:sldId id="280" r:id="rId16"/>
    <p:sldId id="281" r:id="rId17"/>
    <p:sldId id="268" r:id="rId18"/>
    <p:sldId id="279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x="9144000" cy="5143500" type="screen16x9"/>
  <p:notesSz cx="6858000" cy="9144000"/>
  <p:embeddedFontLst>
    <p:embeddedFont>
      <p:font typeface="D2Coding" panose="020B0600000101010101" charset="-127"/>
      <p:regular r:id="rId29"/>
      <p:bold r:id="rId30"/>
    </p:embeddedFont>
    <p:embeddedFont>
      <p:font typeface="Nanum Gothic" panose="020B0600000101010101" charset="-127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C3FE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BA37608-9518-467A-88D4-0C59A4560A16}">
  <a:tblStyle styleId="{0BA37608-9518-467A-88D4-0C59A4560A1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156" autoAdjust="0"/>
  </p:normalViewPr>
  <p:slideViewPr>
    <p:cSldViewPr snapToGrid="0">
      <p:cViewPr varScale="1">
        <p:scale>
          <a:sx n="90" d="100"/>
          <a:sy n="90" d="100"/>
        </p:scale>
        <p:origin x="99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866230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안녕하세요</a:t>
            </a:r>
            <a:r>
              <a:rPr lang="en-US" altLang="ko-KR" dirty="0"/>
              <a:t>, 3</a:t>
            </a:r>
            <a:r>
              <a:rPr lang="ko-KR" altLang="en-US" dirty="0"/>
              <a:t>차 프로젝트 </a:t>
            </a:r>
            <a:r>
              <a:rPr lang="en-US" altLang="ko-KR" dirty="0"/>
              <a:t>6</a:t>
            </a:r>
            <a:r>
              <a:rPr lang="ko-KR" altLang="en-US" dirty="0"/>
              <a:t>조</a:t>
            </a:r>
            <a:r>
              <a:rPr lang="en-US" altLang="ko-KR" dirty="0"/>
              <a:t>, </a:t>
            </a:r>
            <a:r>
              <a:rPr lang="ko-KR" altLang="en-US" dirty="0" err="1"/>
              <a:t>개발명</a:t>
            </a:r>
            <a:r>
              <a:rPr lang="ko-KR" altLang="en-US" dirty="0"/>
              <a:t> </a:t>
            </a:r>
            <a:r>
              <a:rPr lang="ko-KR" altLang="en-US" dirty="0" err="1"/>
              <a:t>트랜스패스트의</a:t>
            </a:r>
            <a:r>
              <a:rPr lang="ko-KR" altLang="en-US" dirty="0"/>
              <a:t> 발표를 맡게 된 강하종 입니다</a:t>
            </a:r>
            <a:r>
              <a:rPr lang="en-US" altLang="ko-KR" dirty="0"/>
              <a:t>. </a:t>
            </a:r>
            <a:r>
              <a:rPr lang="ko-KR" altLang="en-US" dirty="0"/>
              <a:t>저희 조는 </a:t>
            </a:r>
            <a:r>
              <a:rPr lang="ko-KR" altLang="en-US" dirty="0" err="1"/>
              <a:t>정다훈님</a:t>
            </a:r>
            <a:r>
              <a:rPr lang="en-US" altLang="ko-KR" dirty="0"/>
              <a:t>, </a:t>
            </a:r>
            <a:r>
              <a:rPr lang="ko-KR" altLang="en-US" dirty="0"/>
              <a:t>김희태님</a:t>
            </a:r>
            <a:r>
              <a:rPr lang="en-US" altLang="ko-KR" dirty="0"/>
              <a:t>, </a:t>
            </a:r>
            <a:r>
              <a:rPr lang="ko-KR" altLang="en-US" dirty="0" err="1"/>
              <a:t>신혜지님</a:t>
            </a:r>
            <a:r>
              <a:rPr lang="en-US" altLang="ko-KR" dirty="0"/>
              <a:t>, </a:t>
            </a:r>
            <a:r>
              <a:rPr lang="ko-KR" altLang="en-US" dirty="0" err="1"/>
              <a:t>이동곤님</a:t>
            </a:r>
            <a:r>
              <a:rPr lang="en-US" altLang="ko-KR" dirty="0"/>
              <a:t>, </a:t>
            </a:r>
            <a:r>
              <a:rPr lang="ko-KR" altLang="en-US" dirty="0"/>
              <a:t>장지원님과 함께 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1e7dce1c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11e7dce1c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요구사항 명세서입니다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/>
              <a:t>Plan_A</a:t>
            </a:r>
            <a:r>
              <a:rPr lang="en-US" altLang="ko-KR" dirty="0"/>
              <a:t> :</a:t>
            </a:r>
            <a:br>
              <a:rPr lang="en-US" altLang="ko-KR" dirty="0"/>
            </a:br>
            <a:r>
              <a:rPr lang="ko-KR" altLang="en-US" dirty="0"/>
              <a:t>첫번째</a:t>
            </a:r>
            <a:r>
              <a:rPr lang="en-US" altLang="ko-KR" dirty="0"/>
              <a:t>,</a:t>
            </a:r>
            <a:r>
              <a:rPr lang="ko-KR" altLang="en-US" dirty="0"/>
              <a:t> 로그인은 이메일과 비밀번호 입력을 받습니다</a:t>
            </a:r>
            <a:r>
              <a:rPr lang="en-US" altLang="ko-KR" dirty="0"/>
              <a:t>. </a:t>
            </a:r>
            <a:r>
              <a:rPr lang="ko-KR" altLang="en-US" dirty="0"/>
              <a:t>다만 회원가입 기능을 제공하지 않고</a:t>
            </a:r>
            <a:r>
              <a:rPr lang="en-US" altLang="ko-KR" dirty="0"/>
              <a:t>, </a:t>
            </a:r>
            <a:r>
              <a:rPr lang="ko-KR" altLang="en-US" dirty="0"/>
              <a:t>구글</a:t>
            </a:r>
            <a:r>
              <a:rPr lang="en-US" altLang="ko-KR" dirty="0"/>
              <a:t>, </a:t>
            </a:r>
            <a:r>
              <a:rPr lang="ko-KR" altLang="en-US" dirty="0"/>
              <a:t>네이버</a:t>
            </a:r>
            <a:r>
              <a:rPr lang="en-US" altLang="ko-KR" dirty="0"/>
              <a:t>, </a:t>
            </a:r>
            <a:r>
              <a:rPr lang="ko-KR" altLang="en-US" dirty="0" err="1"/>
              <a:t>깃허브</a:t>
            </a:r>
            <a:r>
              <a:rPr lang="ko-KR" altLang="en-US" dirty="0"/>
              <a:t> 로그인 </a:t>
            </a:r>
            <a:r>
              <a:rPr lang="en-US" altLang="ko-KR" dirty="0"/>
              <a:t>API</a:t>
            </a:r>
            <a:r>
              <a:rPr lang="ko-KR" altLang="en-US" dirty="0"/>
              <a:t>를 사용하여 로그인을 할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두번째는 </a:t>
            </a:r>
            <a:r>
              <a:rPr lang="ko-KR" altLang="en-US" dirty="0" err="1"/>
              <a:t>문서변환입니다</a:t>
            </a:r>
            <a:r>
              <a:rPr lang="en-US" altLang="ko-KR" dirty="0"/>
              <a:t>. </a:t>
            </a:r>
            <a:r>
              <a:rPr lang="ko-KR" altLang="en-US" dirty="0"/>
              <a:t>이미지를 업로드할 수 있고요</a:t>
            </a:r>
            <a:r>
              <a:rPr lang="en-US" altLang="ko-KR" dirty="0"/>
              <a:t>, </a:t>
            </a:r>
            <a:r>
              <a:rPr lang="ko-KR" altLang="en-US" dirty="0"/>
              <a:t>확장자는 </a:t>
            </a:r>
            <a:r>
              <a:rPr lang="en-US" altLang="ko-KR" dirty="0"/>
              <a:t>JPG, PNG,</a:t>
            </a:r>
            <a:r>
              <a:rPr lang="ko-KR" altLang="en-US" dirty="0"/>
              <a:t> </a:t>
            </a:r>
            <a:r>
              <a:rPr lang="en-US" altLang="ko-KR" dirty="0"/>
              <a:t>PDF, TIFF</a:t>
            </a:r>
            <a:r>
              <a:rPr lang="ko-KR" altLang="en-US" dirty="0"/>
              <a:t>를 허용합니다</a:t>
            </a:r>
            <a:r>
              <a:rPr lang="en-US" altLang="ko-KR" dirty="0"/>
              <a:t>. </a:t>
            </a:r>
            <a:r>
              <a:rPr lang="ko-KR" altLang="en-US" dirty="0"/>
              <a:t>이미지 파일 사이즈는 서버의 용량 관계로 </a:t>
            </a:r>
            <a:r>
              <a:rPr lang="en-US" altLang="ko-KR" dirty="0"/>
              <a:t>20MB</a:t>
            </a:r>
            <a:r>
              <a:rPr lang="ko-KR" altLang="en-US" dirty="0"/>
              <a:t>까지 가능하고</a:t>
            </a:r>
            <a:r>
              <a:rPr lang="en-US" altLang="ko-KR" dirty="0"/>
              <a:t>, </a:t>
            </a:r>
            <a:r>
              <a:rPr lang="ko-KR" altLang="en-US" dirty="0"/>
              <a:t>인식 언어는 한국어</a:t>
            </a:r>
            <a:r>
              <a:rPr lang="en-US" altLang="ko-KR" dirty="0"/>
              <a:t>, </a:t>
            </a:r>
            <a:r>
              <a:rPr lang="ko-KR" altLang="en-US" dirty="0"/>
              <a:t>영어</a:t>
            </a:r>
            <a:r>
              <a:rPr lang="en-US" altLang="ko-KR" dirty="0"/>
              <a:t>, </a:t>
            </a:r>
            <a:r>
              <a:rPr lang="ko-KR" altLang="en-US" dirty="0"/>
              <a:t>일본어로 제한됩니다</a:t>
            </a:r>
            <a:r>
              <a:rPr lang="en-US" altLang="ko-KR" dirty="0"/>
              <a:t>. </a:t>
            </a:r>
            <a:r>
              <a:rPr lang="ko-KR" altLang="en-US" dirty="0"/>
              <a:t>필기체일 경우 인식 언어는 한국어와 일본어만 가능합니다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세번째는 음성변환 입니다</a:t>
            </a:r>
            <a:r>
              <a:rPr lang="en-US" altLang="ko-KR" dirty="0"/>
              <a:t>. </a:t>
            </a:r>
            <a:r>
              <a:rPr lang="ko-KR" altLang="en-US" dirty="0"/>
              <a:t>변환할 텍스트를 입력할 수 있고요</a:t>
            </a:r>
            <a:r>
              <a:rPr lang="en-US" altLang="ko-KR" dirty="0"/>
              <a:t>, MP3</a:t>
            </a:r>
            <a:r>
              <a:rPr lang="ko-KR" altLang="en-US" dirty="0"/>
              <a:t>나 </a:t>
            </a:r>
            <a:r>
              <a:rPr lang="en-US" altLang="ko-KR" dirty="0"/>
              <a:t>WAV</a:t>
            </a:r>
            <a:r>
              <a:rPr lang="ko-KR" altLang="en-US" dirty="0"/>
              <a:t>파일로 변환이 가능합니다</a:t>
            </a:r>
            <a:r>
              <a:rPr lang="en-US" altLang="ko-KR" dirty="0"/>
              <a:t>. 65</a:t>
            </a:r>
            <a:r>
              <a:rPr lang="ko-KR" altLang="en-US" dirty="0"/>
              <a:t>가지의 목소리 중에서 변환될 음성을 선택할 수 있고</a:t>
            </a:r>
            <a:r>
              <a:rPr lang="en-US" altLang="ko-KR" dirty="0"/>
              <a:t>, </a:t>
            </a:r>
            <a:r>
              <a:rPr lang="ko-KR" altLang="en-US" dirty="0"/>
              <a:t>변환 가능 언어는 한국어</a:t>
            </a:r>
            <a:r>
              <a:rPr lang="en-US" altLang="ko-KR" dirty="0"/>
              <a:t>, </a:t>
            </a:r>
            <a:r>
              <a:rPr lang="ko-KR" altLang="en-US" dirty="0"/>
              <a:t>영어</a:t>
            </a:r>
            <a:r>
              <a:rPr lang="en-US" altLang="ko-KR" dirty="0"/>
              <a:t>, </a:t>
            </a:r>
            <a:r>
              <a:rPr lang="ko-KR" altLang="en-US" dirty="0"/>
              <a:t>일본어</a:t>
            </a:r>
            <a:r>
              <a:rPr lang="en-US" altLang="ko-KR" dirty="0"/>
              <a:t>, </a:t>
            </a:r>
            <a:r>
              <a:rPr lang="ko-KR" altLang="en-US" dirty="0"/>
              <a:t>중국어</a:t>
            </a:r>
            <a:r>
              <a:rPr lang="en-US" altLang="ko-KR" dirty="0"/>
              <a:t>, </a:t>
            </a:r>
            <a:r>
              <a:rPr lang="ko-KR" altLang="en-US" dirty="0" err="1"/>
              <a:t>대만어</a:t>
            </a:r>
            <a:r>
              <a:rPr lang="en-US" altLang="ko-KR" dirty="0"/>
              <a:t>, </a:t>
            </a:r>
            <a:r>
              <a:rPr lang="ko-KR" altLang="en-US" dirty="0"/>
              <a:t>스페인어 총 </a:t>
            </a:r>
            <a:r>
              <a:rPr lang="en-US" altLang="ko-KR" dirty="0"/>
              <a:t>6</a:t>
            </a:r>
            <a:r>
              <a:rPr lang="ko-KR" altLang="en-US" dirty="0"/>
              <a:t>개를 지원합니다</a:t>
            </a:r>
            <a:r>
              <a:rPr lang="en-US" altLang="ko-KR" dirty="0"/>
              <a:t>. </a:t>
            </a:r>
            <a:r>
              <a:rPr lang="ko-KR" altLang="en-US" dirty="0"/>
              <a:t>음성 볼륨 및 속도 조절이 가능하고</a:t>
            </a:r>
            <a:r>
              <a:rPr lang="en-US" altLang="ko-KR" dirty="0"/>
              <a:t>, </a:t>
            </a:r>
            <a:r>
              <a:rPr lang="ko-KR" altLang="en-US" dirty="0"/>
              <a:t>감정 조절 또한 가능합니다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네번째는 </a:t>
            </a:r>
            <a:r>
              <a:rPr lang="ko-KR" altLang="en-US" dirty="0" err="1"/>
              <a:t>매체변환입니다</a:t>
            </a:r>
            <a:r>
              <a:rPr lang="en-US" altLang="ko-KR" dirty="0"/>
              <a:t>. </a:t>
            </a:r>
            <a:r>
              <a:rPr lang="ko-KR" altLang="en-US" dirty="0"/>
              <a:t>텍스트로 변환할 미디어 매체를 업로드할 수 있고</a:t>
            </a:r>
            <a:r>
              <a:rPr lang="en-US" altLang="ko-KR" dirty="0"/>
              <a:t>, </a:t>
            </a:r>
            <a:r>
              <a:rPr lang="ko-KR" altLang="en-US" dirty="0"/>
              <a:t>업로드 가능한 확장자는 </a:t>
            </a:r>
            <a:r>
              <a:rPr lang="en-US" altLang="ko-KR" dirty="0"/>
              <a:t>MP3, AAC, AC3, OGG, FLAC, WAV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인식언어는 한국어</a:t>
            </a:r>
            <a:r>
              <a:rPr lang="en-US" altLang="ko-KR" dirty="0"/>
              <a:t>, </a:t>
            </a:r>
            <a:r>
              <a:rPr lang="ko-KR" altLang="en-US" dirty="0"/>
              <a:t>일본어</a:t>
            </a:r>
            <a:r>
              <a:rPr lang="en-US" altLang="ko-KR" dirty="0"/>
              <a:t>, </a:t>
            </a:r>
            <a:r>
              <a:rPr lang="ko-KR" altLang="en-US" dirty="0"/>
              <a:t>중국어</a:t>
            </a:r>
            <a:r>
              <a:rPr lang="en-US" altLang="ko-KR" dirty="0"/>
              <a:t>, </a:t>
            </a:r>
            <a:r>
              <a:rPr lang="ko-KR" altLang="en-US" dirty="0"/>
              <a:t>영어이며</a:t>
            </a:r>
            <a:r>
              <a:rPr lang="en-US" altLang="ko-KR" dirty="0"/>
              <a:t>, </a:t>
            </a:r>
            <a:r>
              <a:rPr lang="ko-KR" altLang="en-US" dirty="0"/>
              <a:t>최대 </a:t>
            </a:r>
            <a:r>
              <a:rPr lang="en-US" altLang="ko-KR" dirty="0"/>
              <a:t>12MB</a:t>
            </a:r>
            <a:r>
              <a:rPr lang="ko-KR" altLang="en-US" dirty="0"/>
              <a:t>의 용량을 제공하며</a:t>
            </a:r>
            <a:r>
              <a:rPr lang="en-US" altLang="ko-KR" dirty="0"/>
              <a:t>, </a:t>
            </a:r>
            <a:r>
              <a:rPr lang="ko-KR" altLang="en-US" dirty="0"/>
              <a:t>시간은 </a:t>
            </a:r>
            <a:r>
              <a:rPr lang="en-US" altLang="ko-KR" dirty="0"/>
              <a:t>60</a:t>
            </a:r>
            <a:r>
              <a:rPr lang="ko-KR" altLang="en-US" dirty="0"/>
              <a:t>초로 제한됩니다</a:t>
            </a:r>
            <a:r>
              <a:rPr lang="en-US" altLang="ko-KR" dirty="0"/>
              <a:t>. </a:t>
            </a:r>
            <a:r>
              <a:rPr lang="ko-KR" altLang="en-US" dirty="0"/>
              <a:t>마지막으로 간단번역은 일상에서 사용하는 파파고와 같습니다</a:t>
            </a:r>
            <a:r>
              <a:rPr lang="en-US" altLang="ko-KR" dirty="0"/>
              <a:t>. </a:t>
            </a:r>
            <a:r>
              <a:rPr lang="ko-KR" altLang="en-US" dirty="0"/>
              <a:t>그리고 로그인을 제외한 위의 네가지 기능은 공통적으로 모두 다운로드 및 미리보기 또는 </a:t>
            </a:r>
            <a:r>
              <a:rPr lang="ko-KR" altLang="en-US" dirty="0" err="1"/>
              <a:t>미리듣기</a:t>
            </a:r>
            <a:r>
              <a:rPr lang="ko-KR" altLang="en-US" dirty="0"/>
              <a:t> 기능을 지원합니다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/>
              <a:t>Plan_B</a:t>
            </a:r>
            <a:r>
              <a:rPr lang="en-US" altLang="ko-KR" dirty="0"/>
              <a:t> : </a:t>
            </a:r>
            <a:r>
              <a:rPr lang="ko-KR" altLang="en-US" dirty="0"/>
              <a:t>요구사항은 구현할 기능에 해당하는 총 </a:t>
            </a:r>
            <a:r>
              <a:rPr lang="en-US" altLang="ko-KR" dirty="0"/>
              <a:t>5</a:t>
            </a:r>
            <a:r>
              <a:rPr lang="ko-KR" altLang="en-US" dirty="0"/>
              <a:t>가지이며</a:t>
            </a:r>
            <a:r>
              <a:rPr lang="en-US" altLang="ko-KR" dirty="0"/>
              <a:t>, </a:t>
            </a:r>
            <a:r>
              <a:rPr lang="ko-KR" altLang="en-US" dirty="0"/>
              <a:t>자세한 내용은 </a:t>
            </a:r>
            <a:r>
              <a:rPr lang="en-US" altLang="ko-KR" dirty="0"/>
              <a:t>MLP</a:t>
            </a:r>
            <a:r>
              <a:rPr lang="ko-KR" altLang="en-US" dirty="0"/>
              <a:t>에 </a:t>
            </a:r>
            <a:r>
              <a:rPr lang="ko-KR" altLang="en-US" dirty="0" err="1"/>
              <a:t>업로드될</a:t>
            </a:r>
            <a:r>
              <a:rPr lang="ko-KR" altLang="en-US" dirty="0"/>
              <a:t> 이 발표자료를 다운 받으셔서 확인하실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1e7dce1c2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1e7dce1c2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다음으로는 메뉴 구조입니다</a:t>
            </a:r>
            <a:r>
              <a:rPr lang="en-US" altLang="ko-KR" dirty="0"/>
              <a:t>. </a:t>
            </a:r>
            <a:r>
              <a:rPr lang="ko-KR" altLang="en-US" dirty="0"/>
              <a:t>저희 서비스는 로그인을 하지 않아도 주요 기능들을 모두 사용할 수 있지만</a:t>
            </a:r>
            <a:r>
              <a:rPr lang="en-US" altLang="ko-KR" dirty="0"/>
              <a:t>, </a:t>
            </a:r>
            <a:r>
              <a:rPr lang="ko-KR" altLang="en-US" dirty="0"/>
              <a:t>변환한 자료를 보관하기 위해서는 로그인을 </a:t>
            </a:r>
            <a:r>
              <a:rPr lang="ko-KR" altLang="en-US" dirty="0" err="1"/>
              <a:t>해야합니다</a:t>
            </a:r>
            <a:r>
              <a:rPr lang="en-US" altLang="ko-KR" dirty="0"/>
              <a:t>. </a:t>
            </a:r>
            <a:r>
              <a:rPr lang="ko-KR" altLang="en-US" dirty="0"/>
              <a:t>즉 </a:t>
            </a:r>
            <a:r>
              <a:rPr lang="ko-KR" altLang="en-US" dirty="0" err="1"/>
              <a:t>메인화면을</a:t>
            </a:r>
            <a:r>
              <a:rPr lang="ko-KR" altLang="en-US" dirty="0"/>
              <a:t> 기준으로 좌측은 로그인을 하지 않았을 경우 사용할 수 있는 메뉴 구조고요</a:t>
            </a:r>
            <a:r>
              <a:rPr lang="en-US" altLang="ko-KR" dirty="0"/>
              <a:t>, </a:t>
            </a:r>
            <a:r>
              <a:rPr lang="ko-KR" altLang="en-US" dirty="0"/>
              <a:t>우측이 로그인을 했을 경우 사용할 수 있는 메뉴 구조입니다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4ee5204d6_4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4ee5204d6_4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</a:t>
            </a:r>
            <a:r>
              <a:rPr lang="en-US" altLang="ko-KR" dirty="0"/>
              <a:t>DB</a:t>
            </a:r>
            <a:r>
              <a:rPr lang="ko-KR" altLang="en-US" dirty="0"/>
              <a:t>설계입니다</a:t>
            </a:r>
            <a:r>
              <a:rPr lang="en-US" altLang="ko-KR" dirty="0"/>
              <a:t>. </a:t>
            </a:r>
            <a:r>
              <a:rPr lang="ko" dirty="0"/>
              <a:t>각 테이블은 그림과 같습니다.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주요 특징은 .._NO 을 </a:t>
            </a:r>
            <a:r>
              <a:rPr lang="ko-KR" altLang="en-US" dirty="0" err="1"/>
              <a:t>기본키</a:t>
            </a:r>
            <a:r>
              <a:rPr lang="ko" dirty="0"/>
              <a:t>로</a:t>
            </a:r>
            <a:r>
              <a:rPr lang="en-US" altLang="ko" dirty="0"/>
              <a:t>, </a:t>
            </a:r>
            <a:r>
              <a:rPr lang="ko" dirty="0"/>
              <a:t>변환기록 테이블은 UESR_NO을 </a:t>
            </a:r>
            <a:r>
              <a:rPr lang="ko-KR" altLang="en-US" dirty="0" err="1"/>
              <a:t>외래키</a:t>
            </a:r>
            <a:r>
              <a:rPr lang="ko" dirty="0"/>
              <a:t>로 가지는 점</a:t>
            </a:r>
            <a:r>
              <a:rPr lang="ko-KR" altLang="en-US" dirty="0"/>
              <a:t>인데요</a:t>
            </a:r>
            <a:r>
              <a:rPr lang="en-US" altLang="ko-KR" dirty="0"/>
              <a:t>, </a:t>
            </a:r>
            <a:r>
              <a:rPr lang="ko-KR" altLang="en-US" dirty="0"/>
              <a:t>여기서 </a:t>
            </a:r>
            <a:r>
              <a:rPr lang="ko" dirty="0"/>
              <a:t>TEXT 타입을 사용한 이유는 용량과 성능 측면 때문입니다.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VARCHAR도 64</a:t>
            </a:r>
            <a:r>
              <a:rPr lang="en-US" altLang="ko" dirty="0"/>
              <a:t>k</a:t>
            </a:r>
            <a:r>
              <a:rPr lang="ko" dirty="0"/>
              <a:t>B</a:t>
            </a:r>
            <a:r>
              <a:rPr lang="en-US" altLang="ko" dirty="0"/>
              <a:t>(</a:t>
            </a:r>
            <a:r>
              <a:rPr lang="ko-KR" altLang="en-US" dirty="0"/>
              <a:t>킬로바이트</a:t>
            </a:r>
            <a:r>
              <a:rPr lang="en-US" altLang="ko-KR" dirty="0"/>
              <a:t>)</a:t>
            </a:r>
            <a:r>
              <a:rPr lang="ko" dirty="0"/>
              <a:t>까지 저장 할 수 있지만</a:t>
            </a:r>
            <a:r>
              <a:rPr lang="en-US" altLang="ko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다른 컬럼들과 모두 합</a:t>
            </a:r>
            <a:r>
              <a:rPr lang="ko-KR" altLang="en-US" dirty="0"/>
              <a:t>친 용량이기 때문에</a:t>
            </a:r>
            <a:r>
              <a:rPr lang="ko" dirty="0"/>
              <a:t> 실제로는 64</a:t>
            </a:r>
            <a:r>
              <a:rPr lang="en-US" altLang="ko" dirty="0"/>
              <a:t>k</a:t>
            </a:r>
            <a:r>
              <a:rPr lang="ko" dirty="0"/>
              <a:t>B까지 저장할 수 없다는 점</a:t>
            </a:r>
            <a:r>
              <a:rPr lang="en-US" altLang="ko" dirty="0"/>
              <a:t>,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너무 큰 VARCHAR 컬럼이 존재하는 경우 레코드가 무거워져 성능에 영향을 미칠 수 있다는 점을 고려하여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TEXT 타입을 사용하였습니다.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11e7dce1c2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11e7dce1c2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</a:t>
            </a:r>
            <a:r>
              <a:rPr lang="en-US" altLang="ko-KR" dirty="0"/>
              <a:t>ERD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변환한 자료의 </a:t>
            </a:r>
            <a:r>
              <a:rPr lang="ko" dirty="0"/>
              <a:t>보관기능을 위한 DB를 객체 관계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" dirty="0"/>
              <a:t>다이어그램로 표현</a:t>
            </a:r>
            <a:r>
              <a:rPr lang="ko-KR" altLang="en-US" dirty="0"/>
              <a:t>해보았습니다</a:t>
            </a:r>
            <a:r>
              <a:rPr lang="en-US" altLang="ko-KR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</a:rPr>
              <a:t>기본적인 사용자 테이블과 변환기록 보관 테이블로 구성하였습니다.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</a:rPr>
              <a:t>원본파일이 TEXT이고 결과파일이 파일(mp3,wav,png,jpg) 인 경우 문서변환 테이블</a:t>
            </a:r>
            <a:r>
              <a:rPr lang="ko-KR" altLang="en-US" dirty="0">
                <a:solidFill>
                  <a:schemeClr val="dk1"/>
                </a:solidFill>
              </a:rPr>
              <a:t>에</a:t>
            </a:r>
            <a:r>
              <a:rPr lang="en-US" altLang="ko-KR" dirty="0">
                <a:solidFill>
                  <a:schemeClr val="dk1"/>
                </a:solidFill>
              </a:rPr>
              <a:t>,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</a:rPr>
              <a:t>원본파일이 파일(mp3,wav,png,jpg 등)이고 결과파일이 TEXT인 경우 매체변환 테이</a:t>
            </a:r>
            <a:r>
              <a:rPr lang="ko-KR" altLang="en-US" dirty="0" err="1">
                <a:solidFill>
                  <a:schemeClr val="dk1"/>
                </a:solidFill>
              </a:rPr>
              <a:t>블에</a:t>
            </a:r>
            <a:r>
              <a:rPr lang="en-US" altLang="ko-KR" dirty="0">
                <a:solidFill>
                  <a:schemeClr val="dk1"/>
                </a:solidFill>
              </a:rPr>
              <a:t>,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</a:rPr>
              <a:t>원본파일이 TEXT이고 결과파일이 TEXT인 경우 번역 테이블</a:t>
            </a:r>
            <a:r>
              <a:rPr lang="ko-KR" altLang="en-US" dirty="0">
                <a:solidFill>
                  <a:schemeClr val="dk1"/>
                </a:solidFill>
              </a:rPr>
              <a:t>에 저장됩니다</a:t>
            </a:r>
            <a:r>
              <a:rPr lang="en-US" altLang="ko-KR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</a:rPr>
              <a:t>기능이 </a:t>
            </a:r>
            <a:r>
              <a:rPr lang="en-US" altLang="ko-KR" dirty="0">
                <a:solidFill>
                  <a:schemeClr val="dk1"/>
                </a:solidFill>
              </a:rPr>
              <a:t>4</a:t>
            </a:r>
            <a:r>
              <a:rPr lang="ko-KR" altLang="en-US" dirty="0">
                <a:solidFill>
                  <a:schemeClr val="dk1"/>
                </a:solidFill>
              </a:rPr>
              <a:t>개이지만</a:t>
            </a:r>
            <a:r>
              <a:rPr lang="ko" dirty="0">
                <a:solidFill>
                  <a:schemeClr val="dk1"/>
                </a:solidFill>
              </a:rPr>
              <a:t> 테이블이 3개인 이유는</a:t>
            </a:r>
            <a:r>
              <a:rPr lang="en-US" altLang="ko" dirty="0">
                <a:solidFill>
                  <a:schemeClr val="dk1"/>
                </a:solidFill>
              </a:rPr>
              <a:t> </a:t>
            </a:r>
            <a:r>
              <a:rPr lang="ko" dirty="0">
                <a:solidFill>
                  <a:schemeClr val="dk1"/>
                </a:solidFill>
              </a:rPr>
              <a:t>음성변환</a:t>
            </a:r>
            <a:r>
              <a:rPr lang="ko-KR" altLang="en-US" dirty="0">
                <a:solidFill>
                  <a:schemeClr val="dk1"/>
                </a:solidFill>
              </a:rPr>
              <a:t>과 </a:t>
            </a:r>
            <a:r>
              <a:rPr lang="ko" dirty="0">
                <a:solidFill>
                  <a:schemeClr val="dk1"/>
                </a:solidFill>
              </a:rPr>
              <a:t>매체변환</a:t>
            </a:r>
            <a:r>
              <a:rPr lang="ko-KR" altLang="en-US" dirty="0">
                <a:solidFill>
                  <a:schemeClr val="dk1"/>
                </a:solidFill>
              </a:rPr>
              <a:t> 기능은</a:t>
            </a:r>
            <a:r>
              <a:rPr lang="ko" dirty="0">
                <a:solidFill>
                  <a:schemeClr val="dk1"/>
                </a:solidFill>
              </a:rPr>
              <a:t> 매체변환 테이블 하나로 대체할 수 있기 때문입니다.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14ee5204d6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14ee5204d6_4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테이블 명세서 입니다</a:t>
            </a:r>
            <a:r>
              <a:rPr lang="en-US" altLang="ko-KR" dirty="0"/>
              <a:t>. </a:t>
            </a:r>
            <a:r>
              <a:rPr lang="ko-KR" altLang="en-US" dirty="0"/>
              <a:t>첫번째로 </a:t>
            </a:r>
            <a:r>
              <a:rPr lang="ko" dirty="0"/>
              <a:t>사용자 테이블 명세서입니다.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14ee5204d6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14ee5204d6_4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테이블 명세서 입니다</a:t>
            </a:r>
            <a:r>
              <a:rPr lang="en-US" altLang="ko-KR" dirty="0"/>
              <a:t>. </a:t>
            </a:r>
            <a:r>
              <a:rPr lang="ko-KR" altLang="en-US" dirty="0"/>
              <a:t>첫번째로 </a:t>
            </a:r>
            <a:r>
              <a:rPr lang="ko" dirty="0"/>
              <a:t>사용자 테이블 명세서입니다.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80211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14ee5204d6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14ee5204d6_4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테이블 명세서 입니다</a:t>
            </a:r>
            <a:r>
              <a:rPr lang="en-US" altLang="ko-KR" dirty="0"/>
              <a:t>. </a:t>
            </a:r>
            <a:r>
              <a:rPr lang="ko-KR" altLang="en-US" dirty="0"/>
              <a:t>첫번째로 </a:t>
            </a:r>
            <a:r>
              <a:rPr lang="ko" dirty="0"/>
              <a:t>사용자 테이블 명세서입니다.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35507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4ee5204d6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14ee5204d6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</a:rPr>
              <a:t>두번째 </a:t>
            </a:r>
            <a:r>
              <a:rPr lang="ko" dirty="0">
                <a:solidFill>
                  <a:schemeClr val="dk1"/>
                </a:solidFill>
              </a:rPr>
              <a:t>문서 테이블 명세서입니다.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4ee5204d6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14ee5204d6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</a:rPr>
              <a:t>두번째 </a:t>
            </a:r>
            <a:r>
              <a:rPr lang="ko" dirty="0">
                <a:solidFill>
                  <a:schemeClr val="dk1"/>
                </a:solidFill>
              </a:rPr>
              <a:t>문서 테이블 명세서입니다.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9960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4ee5204d6_4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14ee5204d6_4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</a:rPr>
              <a:t>세번째 </a:t>
            </a:r>
            <a:r>
              <a:rPr lang="ko" dirty="0">
                <a:solidFill>
                  <a:schemeClr val="dk1"/>
                </a:solidFill>
              </a:rPr>
              <a:t>매체 테이블 명세서입니다.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1e7dce1c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11e7dce1c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발표순서는</a:t>
            </a:r>
            <a:r>
              <a:rPr lang="en-US" altLang="ko-KR" dirty="0"/>
              <a:t> </a:t>
            </a:r>
            <a:r>
              <a:rPr lang="ko-KR" altLang="en-US" dirty="0"/>
              <a:t>사전조사</a:t>
            </a:r>
            <a:r>
              <a:rPr lang="en-US" altLang="ko-KR" dirty="0"/>
              <a:t>, </a:t>
            </a:r>
            <a:r>
              <a:rPr lang="ko-KR" altLang="en-US" dirty="0"/>
              <a:t>주제선정</a:t>
            </a:r>
            <a:r>
              <a:rPr lang="en-US" altLang="ko-KR" dirty="0"/>
              <a:t>, </a:t>
            </a:r>
            <a:r>
              <a:rPr lang="ko-KR" altLang="en-US" dirty="0"/>
              <a:t>일정계획</a:t>
            </a:r>
            <a:r>
              <a:rPr lang="en-US" altLang="ko-KR" dirty="0"/>
              <a:t>, </a:t>
            </a:r>
            <a:r>
              <a:rPr lang="ko-KR" altLang="en-US" dirty="0"/>
              <a:t>역할분배</a:t>
            </a:r>
            <a:r>
              <a:rPr lang="en-US" altLang="ko-KR" dirty="0"/>
              <a:t>, </a:t>
            </a:r>
            <a:r>
              <a:rPr lang="ko-KR" altLang="en-US" dirty="0"/>
              <a:t>주요기술</a:t>
            </a:r>
            <a:r>
              <a:rPr lang="en-US" altLang="ko-KR" dirty="0"/>
              <a:t>, </a:t>
            </a:r>
            <a:r>
              <a:rPr lang="ko-KR" altLang="en-US" dirty="0"/>
              <a:t>시스템 아키텍처</a:t>
            </a:r>
            <a:r>
              <a:rPr lang="en-US" altLang="ko-KR" dirty="0"/>
              <a:t>, </a:t>
            </a:r>
            <a:r>
              <a:rPr lang="ko-KR" altLang="en-US" dirty="0"/>
              <a:t>요구사항 명세서</a:t>
            </a:r>
            <a:r>
              <a:rPr lang="en-US" altLang="ko-KR" dirty="0"/>
              <a:t>, </a:t>
            </a:r>
            <a:r>
              <a:rPr lang="ko-KR" altLang="en-US" dirty="0"/>
              <a:t>메뉴구조</a:t>
            </a:r>
            <a:r>
              <a:rPr lang="en-US" altLang="ko-KR" dirty="0"/>
              <a:t>, DB</a:t>
            </a:r>
            <a:r>
              <a:rPr lang="ko-KR" altLang="en-US" dirty="0"/>
              <a:t>설계</a:t>
            </a:r>
            <a:r>
              <a:rPr lang="en-US" altLang="ko-KR" dirty="0"/>
              <a:t>, </a:t>
            </a:r>
            <a:r>
              <a:rPr lang="ko-KR" altLang="en-US" dirty="0"/>
              <a:t>화면구성설계 순으로 진행하겠습니다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14ee5204d6_4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14ee5204d6_4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</a:rPr>
              <a:t>네번째 </a:t>
            </a:r>
            <a:r>
              <a:rPr lang="ko" dirty="0">
                <a:solidFill>
                  <a:schemeClr val="dk1"/>
                </a:solidFill>
              </a:rPr>
              <a:t>번역 테이블 명세서입니다.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1e7dce1c2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11e7dce1c2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 화면 구성 설계입니다</a:t>
            </a:r>
            <a:r>
              <a:rPr lang="en-US" altLang="ko-KR" dirty="0"/>
              <a:t>. </a:t>
            </a:r>
            <a:r>
              <a:rPr lang="ko-KR" altLang="en-US" dirty="0"/>
              <a:t>먼저 반응형 </a:t>
            </a:r>
            <a:r>
              <a:rPr lang="ko-KR" altLang="en-US" dirty="0" err="1"/>
              <a:t>웹앱의</a:t>
            </a:r>
            <a:r>
              <a:rPr lang="ko-KR" altLang="en-US" dirty="0"/>
              <a:t> 모바일 버전 화면입니다</a:t>
            </a:r>
            <a:r>
              <a:rPr lang="en-US" altLang="ko-KR" dirty="0"/>
              <a:t>. </a:t>
            </a:r>
            <a:r>
              <a:rPr lang="ko-KR" altLang="en-US" dirty="0"/>
              <a:t>보시는 페이지 가장 왼쪽을 기준으로 </a:t>
            </a:r>
            <a:r>
              <a:rPr lang="ko-KR" altLang="en-US" dirty="0" err="1"/>
              <a:t>메인화면</a:t>
            </a:r>
            <a:r>
              <a:rPr lang="en-US" altLang="ko-KR" dirty="0"/>
              <a:t>, </a:t>
            </a:r>
            <a:r>
              <a:rPr lang="ko-KR" altLang="en-US" dirty="0" err="1"/>
              <a:t>메뉴창</a:t>
            </a:r>
            <a:r>
              <a:rPr lang="en-US" altLang="ko-KR" dirty="0"/>
              <a:t>, </a:t>
            </a:r>
            <a:r>
              <a:rPr lang="ko-KR" altLang="en-US" dirty="0"/>
              <a:t>로그인 화면입니다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5169c1c0f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5169c1c0f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주요기능 페이지입니다</a:t>
            </a:r>
            <a:r>
              <a:rPr lang="en-US" altLang="ko-KR" dirty="0"/>
              <a:t>. </a:t>
            </a:r>
            <a:r>
              <a:rPr lang="ko-KR" altLang="en-US" dirty="0"/>
              <a:t>왼쪽부터 문서변환</a:t>
            </a:r>
            <a:r>
              <a:rPr lang="en-US" altLang="ko-KR" dirty="0"/>
              <a:t>, </a:t>
            </a:r>
            <a:r>
              <a:rPr lang="ko-KR" altLang="en-US" dirty="0"/>
              <a:t>음성변환</a:t>
            </a:r>
            <a:r>
              <a:rPr lang="en-US" altLang="ko-KR" dirty="0"/>
              <a:t>, </a:t>
            </a:r>
            <a:r>
              <a:rPr lang="ko-KR" altLang="en-US" dirty="0"/>
              <a:t>매체번역</a:t>
            </a:r>
            <a:r>
              <a:rPr lang="en-US" altLang="ko-KR" dirty="0"/>
              <a:t>, </a:t>
            </a:r>
            <a:r>
              <a:rPr lang="ko-KR" altLang="en-US" dirty="0"/>
              <a:t>간단번역 화면입니다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15169c1c0f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15169c1c0f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이어서 로그인을 하면 이용할 수 있는 보관함 화면입니다</a:t>
            </a:r>
            <a:r>
              <a:rPr lang="en-US" altLang="ko-KR" dirty="0"/>
              <a:t>. </a:t>
            </a:r>
            <a:r>
              <a:rPr lang="ko-KR" altLang="en-US" dirty="0"/>
              <a:t>왼쪽부터 문서변환</a:t>
            </a:r>
            <a:r>
              <a:rPr lang="en-US" altLang="ko-KR" dirty="0"/>
              <a:t>, </a:t>
            </a:r>
            <a:r>
              <a:rPr lang="ko-KR" altLang="en-US" dirty="0"/>
              <a:t>음성변환</a:t>
            </a:r>
            <a:r>
              <a:rPr lang="en-US" altLang="ko-KR" dirty="0"/>
              <a:t>, </a:t>
            </a:r>
            <a:r>
              <a:rPr lang="ko-KR" altLang="en-US" dirty="0"/>
              <a:t>매체번역</a:t>
            </a:r>
            <a:r>
              <a:rPr lang="en-US" altLang="ko-KR" dirty="0"/>
              <a:t>, </a:t>
            </a:r>
            <a:r>
              <a:rPr lang="ko-KR" altLang="en-US" dirty="0"/>
              <a:t>간단번역 기록 보관함 화면입니다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5169c1c0f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15169c1c0f_2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다음으로는 반응형 </a:t>
            </a:r>
            <a:r>
              <a:rPr lang="ko-KR" altLang="en-US" dirty="0" err="1"/>
              <a:t>웹앱의</a:t>
            </a:r>
            <a:r>
              <a:rPr lang="ko-KR" altLang="en-US" dirty="0"/>
              <a:t> </a:t>
            </a:r>
            <a:r>
              <a:rPr lang="en-US" altLang="ko-KR" dirty="0"/>
              <a:t>PC</a:t>
            </a:r>
            <a:r>
              <a:rPr lang="ko-KR" altLang="en-US" dirty="0"/>
              <a:t>버전 화면입니다</a:t>
            </a:r>
            <a:r>
              <a:rPr lang="en-US" altLang="ko-KR" dirty="0"/>
              <a:t>. </a:t>
            </a:r>
            <a:r>
              <a:rPr lang="ko-KR" altLang="en-US" dirty="0"/>
              <a:t>왼쪽부터 </a:t>
            </a:r>
            <a:r>
              <a:rPr lang="ko-KR" altLang="en-US" dirty="0" err="1"/>
              <a:t>메인화면</a:t>
            </a:r>
            <a:r>
              <a:rPr lang="en-US" altLang="ko-KR" dirty="0"/>
              <a:t>, </a:t>
            </a:r>
            <a:r>
              <a:rPr lang="ko-KR" altLang="en-US" dirty="0"/>
              <a:t>메뉴 오픈 화면입니다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5169c1c0f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15169c1c0f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역시나 </a:t>
            </a:r>
            <a:r>
              <a:rPr lang="en-US" altLang="ko-KR" dirty="0"/>
              <a:t>PC</a:t>
            </a:r>
            <a:r>
              <a:rPr lang="ko-KR" altLang="en-US" dirty="0"/>
              <a:t>버전의 주요기능 화면입니다</a:t>
            </a:r>
            <a:r>
              <a:rPr lang="en-US" altLang="ko-KR" dirty="0"/>
              <a:t>. </a:t>
            </a:r>
            <a:r>
              <a:rPr lang="ko-KR" altLang="en-US" dirty="0"/>
              <a:t>왼쪽 상단을 기준</a:t>
            </a:r>
            <a:r>
              <a:rPr lang="en-US" altLang="ko-KR" dirty="0"/>
              <a:t>, </a:t>
            </a:r>
            <a:r>
              <a:rPr lang="ko-KR" altLang="en-US" dirty="0"/>
              <a:t>시계방향으로 매체번역</a:t>
            </a:r>
            <a:r>
              <a:rPr lang="en-US" altLang="ko-KR" dirty="0"/>
              <a:t>, </a:t>
            </a:r>
            <a:r>
              <a:rPr lang="ko-KR" altLang="en-US" dirty="0"/>
              <a:t>문서변환</a:t>
            </a:r>
            <a:r>
              <a:rPr lang="en-US" altLang="ko-KR" dirty="0"/>
              <a:t>, </a:t>
            </a:r>
            <a:r>
              <a:rPr lang="ko-KR" altLang="en-US" dirty="0"/>
              <a:t>간단번역</a:t>
            </a:r>
            <a:r>
              <a:rPr lang="en-US" altLang="ko-KR" dirty="0"/>
              <a:t>, </a:t>
            </a:r>
            <a:r>
              <a:rPr lang="ko-KR" altLang="en-US" dirty="0"/>
              <a:t>음성변환의 화면입니다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15169c1c0f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15169c1c0f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마지막으로 </a:t>
            </a:r>
            <a:r>
              <a:rPr lang="en-US" altLang="ko-KR" dirty="0"/>
              <a:t>PC</a:t>
            </a:r>
            <a:r>
              <a:rPr lang="ko-KR" altLang="en-US" dirty="0"/>
              <a:t>버전의 보관함 화면입니다</a:t>
            </a:r>
            <a:r>
              <a:rPr lang="en-US" altLang="ko-KR" dirty="0"/>
              <a:t>. </a:t>
            </a:r>
            <a:r>
              <a:rPr lang="ko-KR" altLang="en-US" dirty="0"/>
              <a:t>마찬가지로 왼쪽 상단 기준</a:t>
            </a:r>
            <a:r>
              <a:rPr lang="en-US" altLang="ko-KR" dirty="0"/>
              <a:t>, </a:t>
            </a:r>
            <a:r>
              <a:rPr lang="ko-KR" altLang="en-US" dirty="0"/>
              <a:t>시계방향으로 문서변환</a:t>
            </a:r>
            <a:r>
              <a:rPr lang="en-US" altLang="ko-KR" dirty="0"/>
              <a:t>, </a:t>
            </a:r>
            <a:r>
              <a:rPr lang="ko-KR" altLang="en-US" dirty="0"/>
              <a:t>음성변환</a:t>
            </a:r>
            <a:r>
              <a:rPr lang="en-US" altLang="ko-KR" dirty="0"/>
              <a:t>, </a:t>
            </a:r>
            <a:r>
              <a:rPr lang="ko-KR" altLang="en-US" dirty="0"/>
              <a:t>간단번역</a:t>
            </a:r>
            <a:r>
              <a:rPr lang="en-US" altLang="ko-KR" dirty="0"/>
              <a:t>, </a:t>
            </a:r>
            <a:r>
              <a:rPr lang="ko-KR" altLang="en-US" dirty="0"/>
              <a:t>매체번역 보관함 화면입니다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11e7dce1c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11e7dce1c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먼저 </a:t>
            </a:r>
            <a:r>
              <a:rPr lang="ko-KR" altLang="en-US" dirty="0" err="1"/>
              <a:t>사전조사입니다</a:t>
            </a:r>
            <a:r>
              <a:rPr lang="en-US" altLang="ko-KR" dirty="0"/>
              <a:t>.</a:t>
            </a:r>
            <a:r>
              <a:rPr lang="ko-KR" altLang="en-US" dirty="0"/>
              <a:t> 우리나라는 지난 </a:t>
            </a:r>
            <a:r>
              <a:rPr lang="en-US" altLang="ko-KR" dirty="0"/>
              <a:t>3</a:t>
            </a:r>
            <a:r>
              <a:rPr lang="ko-KR" altLang="en-US" dirty="0"/>
              <a:t>년 동안 코로나 </a:t>
            </a:r>
            <a:r>
              <a:rPr lang="ko-KR" altLang="en-US" dirty="0" err="1"/>
              <a:t>팬데믹으로</a:t>
            </a:r>
            <a:r>
              <a:rPr lang="ko-KR" altLang="en-US" dirty="0"/>
              <a:t> 인해 학생들의 교육과정 상당부분을 </a:t>
            </a:r>
            <a:r>
              <a:rPr lang="ko-KR" altLang="en-US" dirty="0" err="1"/>
              <a:t>비대면</a:t>
            </a:r>
            <a:r>
              <a:rPr lang="ko-KR" altLang="en-US" dirty="0"/>
              <a:t> 수업으로 전환하는 계기를 맞게 되었습니다</a:t>
            </a:r>
            <a:r>
              <a:rPr lang="en-US" altLang="ko-KR" dirty="0"/>
              <a:t>. </a:t>
            </a:r>
            <a:r>
              <a:rPr lang="ko-KR" altLang="en-US" dirty="0"/>
              <a:t>자료에서 보시는 바와 같이 초</a:t>
            </a:r>
            <a:r>
              <a:rPr lang="en-US" altLang="ko-KR" dirty="0"/>
              <a:t>, </a:t>
            </a:r>
            <a:r>
              <a:rPr lang="ko-KR" altLang="en-US" dirty="0"/>
              <a:t>중</a:t>
            </a:r>
            <a:r>
              <a:rPr lang="en-US" altLang="ko-KR" dirty="0"/>
              <a:t>, </a:t>
            </a:r>
            <a:r>
              <a:rPr lang="ko-KR" altLang="en-US" dirty="0"/>
              <a:t>고 학생들의 수업이 상당부분 온라인으로 진행되고 있는 것을 알 수 있습니다</a:t>
            </a:r>
            <a:r>
              <a:rPr lang="en-US" altLang="ko-KR" dirty="0"/>
              <a:t>. </a:t>
            </a:r>
            <a:r>
              <a:rPr lang="ko-KR" altLang="en-US" dirty="0"/>
              <a:t>그러나 급격하게 진행된 수업 플랫폼의 전환으로 인해서</a:t>
            </a:r>
            <a:r>
              <a:rPr lang="en-US" altLang="ko-KR" dirty="0"/>
              <a:t>, </a:t>
            </a:r>
            <a:r>
              <a:rPr lang="ko-KR" altLang="en-US" dirty="0"/>
              <a:t>학교와 </a:t>
            </a:r>
            <a:r>
              <a:rPr lang="ko-KR" altLang="en-US" dirty="0" err="1"/>
              <a:t>비대면</a:t>
            </a:r>
            <a:r>
              <a:rPr lang="ko-KR" altLang="en-US" dirty="0"/>
              <a:t> 플랫폼 간에 다양한 문제들이 제기될 수 밖에 없었습니다</a:t>
            </a:r>
            <a:r>
              <a:rPr lang="en-US" altLang="ko-KR" dirty="0"/>
              <a:t>. </a:t>
            </a:r>
            <a:r>
              <a:rPr lang="ko-KR" altLang="en-US" dirty="0"/>
              <a:t>그래서 저희 조는 다양한 문제들 중</a:t>
            </a:r>
            <a:r>
              <a:rPr lang="en-US" altLang="ko-KR" dirty="0"/>
              <a:t>, </a:t>
            </a:r>
            <a:r>
              <a:rPr lang="ko-KR" altLang="en-US" dirty="0" err="1"/>
              <a:t>비대면</a:t>
            </a:r>
            <a:r>
              <a:rPr lang="ko-KR" altLang="en-US" dirty="0"/>
              <a:t> 수업의 문서화에 대한 부분에 집중해보기로 하였습니다</a:t>
            </a:r>
            <a:r>
              <a:rPr lang="en-US" altLang="ko-KR" dirty="0"/>
              <a:t>. 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11e7dce1c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11e7dce1c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온라인 수업에서 다양한 매체와 자료를 교재로 활용하게 됨에 따라 수업의 질이 기존 방식에 비해 비약적으로 향상되었습니다</a:t>
            </a:r>
            <a:r>
              <a:rPr lang="en-US" altLang="ko-KR" dirty="0"/>
              <a:t>. </a:t>
            </a:r>
            <a:r>
              <a:rPr lang="ko-KR" altLang="en-US" dirty="0"/>
              <a:t>그러나 그 다양한 자료들을 학생들이 필요에 따라 텍스트화나 번역 또는 이미지화를 해야 할 때 쉽게 도움을 받을 수 있는 플랫폼은 아직 빈약하다는 점에서 기인하여 이번 프로젝트를 계획하게 되었습니다</a:t>
            </a:r>
            <a:r>
              <a:rPr lang="en-US" altLang="ko-KR" dirty="0"/>
              <a:t>. </a:t>
            </a:r>
            <a:r>
              <a:rPr lang="ko-KR" altLang="en-US" dirty="0"/>
              <a:t>프로젝트 명</a:t>
            </a:r>
            <a:r>
              <a:rPr lang="en-US" altLang="ko-KR" dirty="0"/>
              <a:t>, </a:t>
            </a:r>
            <a:r>
              <a:rPr lang="ko-KR" altLang="en-US" dirty="0"/>
              <a:t>가칭 </a:t>
            </a:r>
            <a:r>
              <a:rPr lang="ko-KR" altLang="en-US" dirty="0" err="1"/>
              <a:t>트랜스패스트는</a:t>
            </a:r>
            <a:r>
              <a:rPr lang="ko-KR" altLang="en-US" dirty="0"/>
              <a:t> </a:t>
            </a:r>
            <a:r>
              <a:rPr lang="en-US" altLang="ko-KR" dirty="0"/>
              <a:t>OCR, STT, TTS, </a:t>
            </a:r>
            <a:r>
              <a:rPr lang="ko-KR" altLang="en-US" dirty="0" err="1"/>
              <a:t>파파고</a:t>
            </a:r>
            <a:r>
              <a:rPr lang="ko-KR" altLang="en-US" dirty="0"/>
              <a:t> 번역기 </a:t>
            </a:r>
            <a:r>
              <a:rPr lang="en-US" altLang="ko-KR" dirty="0"/>
              <a:t>API</a:t>
            </a:r>
            <a:r>
              <a:rPr lang="ko-KR" altLang="en-US" dirty="0"/>
              <a:t> 기능을 하나의 플랫폼에서 제공하는 </a:t>
            </a:r>
            <a:r>
              <a:rPr lang="ko-KR" altLang="en-US" dirty="0" err="1"/>
              <a:t>비대면</a:t>
            </a:r>
            <a:r>
              <a:rPr lang="ko-KR" altLang="en-US" dirty="0"/>
              <a:t> 수업자료의 문서화 서비스입니다</a:t>
            </a:r>
            <a:r>
              <a:rPr lang="en-US" altLang="ko-KR" dirty="0"/>
              <a:t>. </a:t>
            </a:r>
            <a:r>
              <a:rPr lang="ko-KR" altLang="en-US" dirty="0"/>
              <a:t>저희 서비스를 통해 사용자가 </a:t>
            </a:r>
            <a:r>
              <a:rPr lang="ko-KR" altLang="en-US" dirty="0" err="1"/>
              <a:t>비대면</a:t>
            </a:r>
            <a:r>
              <a:rPr lang="ko-KR" altLang="en-US" dirty="0"/>
              <a:t> 수업에서 발생하는 자료들을 쉽게 문서화</a:t>
            </a:r>
            <a:r>
              <a:rPr lang="en-US" altLang="ko-KR" dirty="0"/>
              <a:t>, </a:t>
            </a:r>
            <a:r>
              <a:rPr lang="ko-KR" altLang="en-US" dirty="0"/>
              <a:t>또는 자료 변형을 할 수 있도록 돕고</a:t>
            </a:r>
            <a:r>
              <a:rPr lang="en-US" altLang="ko-KR" dirty="0"/>
              <a:t>, </a:t>
            </a:r>
            <a:r>
              <a:rPr lang="ko-KR" altLang="en-US" dirty="0"/>
              <a:t>번역기능을 제공하여 다국적 자료에도 적극적으로 대응할 수 있도록 할 예정입니다</a:t>
            </a:r>
            <a:r>
              <a:rPr lang="en-US" altLang="ko-KR" dirty="0"/>
              <a:t>. </a:t>
            </a:r>
            <a:r>
              <a:rPr lang="ko-KR" altLang="en-US" dirty="0"/>
              <a:t>또한 타 </a:t>
            </a:r>
            <a:r>
              <a:rPr lang="ko-KR" altLang="en-US" dirty="0" err="1"/>
              <a:t>서비스들에서</a:t>
            </a:r>
            <a:r>
              <a:rPr lang="ko-KR" altLang="en-US" dirty="0"/>
              <a:t> 번거롭게 여겨졌던 과도한 기능들을 최대한 배제하고</a:t>
            </a:r>
            <a:r>
              <a:rPr lang="en-US" altLang="ko-KR" dirty="0"/>
              <a:t>, </a:t>
            </a:r>
            <a:r>
              <a:rPr lang="ko-KR" altLang="en-US" dirty="0"/>
              <a:t>직관적인 구성을 통해 이용성과 편리성을 극대화하는 방향으로 개발하려고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11e7dce1c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11e7dce1c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이에 따라 앞서 말씀드린 계획에 맞춰 일정을 구성해보았습니다</a:t>
            </a:r>
            <a:r>
              <a:rPr lang="en-US" altLang="ko-KR" dirty="0"/>
              <a:t>. 2022</a:t>
            </a:r>
            <a:r>
              <a:rPr lang="ko-KR" altLang="en-US" dirty="0"/>
              <a:t>년</a:t>
            </a:r>
            <a:r>
              <a:rPr lang="en-US" altLang="ko-KR" dirty="0"/>
              <a:t>, 2</a:t>
            </a:r>
            <a:r>
              <a:rPr lang="ko-KR" altLang="en-US" dirty="0"/>
              <a:t>월 </a:t>
            </a:r>
            <a:r>
              <a:rPr lang="en-US" altLang="ko-KR" dirty="0"/>
              <a:t>3</a:t>
            </a:r>
            <a:r>
              <a:rPr lang="ko-KR" altLang="en-US" dirty="0"/>
              <a:t>일에 시작하여 </a:t>
            </a:r>
            <a:r>
              <a:rPr lang="en-US" altLang="ko-KR" dirty="0"/>
              <a:t>3</a:t>
            </a:r>
            <a:r>
              <a:rPr lang="ko-KR" altLang="en-US" dirty="0"/>
              <a:t>월 </a:t>
            </a:r>
            <a:r>
              <a:rPr lang="en-US" altLang="ko-KR" dirty="0"/>
              <a:t>25</a:t>
            </a:r>
            <a:r>
              <a:rPr lang="ko-KR" altLang="en-US" dirty="0"/>
              <a:t>일까지 약 </a:t>
            </a:r>
            <a:r>
              <a:rPr lang="en-US" altLang="ko-KR" dirty="0"/>
              <a:t>50</a:t>
            </a:r>
            <a:r>
              <a:rPr lang="ko-KR" altLang="en-US" dirty="0"/>
              <a:t>일에 걸쳐 진행될 예정입니다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1e7dce1c2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11e7dce1c2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앞선 일정에 대한 </a:t>
            </a:r>
            <a:r>
              <a:rPr lang="ko-KR" altLang="en-US" dirty="0" err="1"/>
              <a:t>간트</a:t>
            </a:r>
            <a:r>
              <a:rPr lang="ko-KR" altLang="en-US" dirty="0"/>
              <a:t> 차트입니다</a:t>
            </a:r>
            <a:r>
              <a:rPr lang="en-US" altLang="ko-KR" dirty="0"/>
              <a:t>. </a:t>
            </a:r>
            <a:r>
              <a:rPr lang="ko-KR" altLang="en-US" dirty="0"/>
              <a:t>해당 표에 대한 설명은 생략하도록 하겠습니다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1e7dce1c2_2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11e7dce1c2_2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역할 분배입니다</a:t>
            </a:r>
            <a:r>
              <a:rPr lang="en-US" altLang="ko-KR" dirty="0"/>
              <a:t>. </a:t>
            </a:r>
            <a:r>
              <a:rPr lang="ko-KR" altLang="en-US" dirty="0" err="1"/>
              <a:t>정다훈님께서</a:t>
            </a:r>
            <a:r>
              <a:rPr lang="ko-KR" altLang="en-US" dirty="0"/>
              <a:t> </a:t>
            </a:r>
            <a:r>
              <a:rPr lang="en-US" altLang="ko-KR" dirty="0"/>
              <a:t>OCR</a:t>
            </a:r>
            <a:r>
              <a:rPr lang="ko-KR" altLang="en-US" dirty="0"/>
              <a:t>파트</a:t>
            </a:r>
            <a:r>
              <a:rPr lang="en-US" altLang="ko-KR" dirty="0"/>
              <a:t>, </a:t>
            </a:r>
            <a:r>
              <a:rPr lang="ko-KR" altLang="en-US" dirty="0"/>
              <a:t>김희태님께서 </a:t>
            </a:r>
            <a:r>
              <a:rPr lang="en-US" altLang="ko-KR" dirty="0"/>
              <a:t>STT</a:t>
            </a:r>
            <a:r>
              <a:rPr lang="ko-KR" altLang="en-US" dirty="0"/>
              <a:t>파트</a:t>
            </a:r>
            <a:r>
              <a:rPr lang="en-US" altLang="ko-KR" dirty="0"/>
              <a:t>, </a:t>
            </a:r>
            <a:r>
              <a:rPr lang="ko-KR" altLang="en-US" dirty="0" err="1"/>
              <a:t>이동곤님께서</a:t>
            </a:r>
            <a:r>
              <a:rPr lang="ko-KR" altLang="en-US" dirty="0"/>
              <a:t> </a:t>
            </a:r>
            <a:r>
              <a:rPr lang="ko-KR" altLang="en-US" dirty="0" err="1"/>
              <a:t>파파고</a:t>
            </a:r>
            <a:r>
              <a:rPr lang="en-US" altLang="ko-KR" dirty="0"/>
              <a:t>API</a:t>
            </a:r>
            <a:r>
              <a:rPr lang="ko-KR" altLang="en-US" dirty="0"/>
              <a:t>파트</a:t>
            </a:r>
            <a:r>
              <a:rPr lang="en-US" altLang="ko-KR" dirty="0"/>
              <a:t>, </a:t>
            </a:r>
            <a:r>
              <a:rPr lang="ko-KR" altLang="en-US" dirty="0"/>
              <a:t>장지원님께서 </a:t>
            </a:r>
            <a:r>
              <a:rPr lang="en-US" altLang="ko-KR" dirty="0"/>
              <a:t>TTS</a:t>
            </a:r>
            <a:r>
              <a:rPr lang="ko-KR" altLang="en-US" dirty="0"/>
              <a:t>파트를 맡으시면서 </a:t>
            </a:r>
            <a:r>
              <a:rPr lang="ko-KR" altLang="en-US" dirty="0" err="1"/>
              <a:t>백엔드를</a:t>
            </a:r>
            <a:r>
              <a:rPr lang="ko-KR" altLang="en-US" dirty="0"/>
              <a:t> 구성하게 될 예정이고요</a:t>
            </a:r>
            <a:r>
              <a:rPr lang="en-US" altLang="ko-KR" dirty="0"/>
              <a:t>, </a:t>
            </a:r>
            <a:r>
              <a:rPr lang="ko-KR" altLang="en-US" dirty="0"/>
              <a:t>저랑 </a:t>
            </a:r>
            <a:r>
              <a:rPr lang="ko-KR" altLang="en-US" dirty="0" err="1"/>
              <a:t>신혜지님께서</a:t>
            </a:r>
            <a:r>
              <a:rPr lang="ko-KR" altLang="en-US" dirty="0"/>
              <a:t> 뷰</a:t>
            </a:r>
            <a:r>
              <a:rPr lang="en-US" altLang="ko-KR" dirty="0" err="1"/>
              <a:t>js</a:t>
            </a:r>
            <a:r>
              <a:rPr lang="ko-KR" altLang="en-US" dirty="0"/>
              <a:t>를 사용하여 프론트 전반을 담당하게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1e7dce1c2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11e7dce1c2_2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다음으로는 저희 프로젝트에서 사용할 주요 기술들입니다</a:t>
            </a:r>
            <a:r>
              <a:rPr lang="en-US" altLang="ko-KR" dirty="0"/>
              <a:t>. </a:t>
            </a:r>
            <a:r>
              <a:rPr lang="ko-KR" altLang="en-US" dirty="0" err="1"/>
              <a:t>스프링부트와</a:t>
            </a:r>
            <a:r>
              <a:rPr lang="ko-KR" altLang="en-US" dirty="0"/>
              <a:t> 뷰</a:t>
            </a:r>
            <a:r>
              <a:rPr lang="en-US" altLang="ko-KR" dirty="0" err="1"/>
              <a:t>js</a:t>
            </a:r>
            <a:r>
              <a:rPr lang="ko-KR" altLang="en-US" dirty="0"/>
              <a:t>를 사용하여 데이터베이스를 연동한 반응형 </a:t>
            </a:r>
            <a:r>
              <a:rPr lang="ko-KR" altLang="en-US" dirty="0" err="1"/>
              <a:t>웹앱을</a:t>
            </a:r>
            <a:r>
              <a:rPr lang="ko-KR" altLang="en-US" dirty="0"/>
              <a:t> 구현할 예정이고요</a:t>
            </a:r>
            <a:r>
              <a:rPr lang="en-US" altLang="ko-KR" dirty="0"/>
              <a:t>, </a:t>
            </a:r>
            <a:r>
              <a:rPr lang="ko-KR" altLang="en-US" dirty="0"/>
              <a:t>데이터베이스는 </a:t>
            </a:r>
            <a:r>
              <a:rPr lang="en-US" altLang="ko-KR" dirty="0"/>
              <a:t>MySQL</a:t>
            </a:r>
            <a:r>
              <a:rPr lang="ko-KR" altLang="en-US" dirty="0"/>
              <a:t>을 사용할 예정입니다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주요 </a:t>
            </a:r>
            <a:r>
              <a:rPr lang="ko-KR" altLang="en-US" dirty="0" err="1"/>
              <a:t>기능들에는</a:t>
            </a:r>
            <a:r>
              <a:rPr lang="ko-KR" altLang="en-US" dirty="0"/>
              <a:t> </a:t>
            </a:r>
            <a:r>
              <a:rPr lang="ko-KR" altLang="en-US" dirty="0" err="1"/>
              <a:t>클로바</a:t>
            </a:r>
            <a:r>
              <a:rPr lang="ko-KR" altLang="en-US" dirty="0"/>
              <a:t> </a:t>
            </a:r>
            <a:r>
              <a:rPr lang="en-US" altLang="ko-KR" dirty="0"/>
              <a:t>OCR, TTS, STT, </a:t>
            </a:r>
            <a:r>
              <a:rPr lang="ko-KR" altLang="en-US" dirty="0" err="1"/>
              <a:t>파파고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를 활용할 계획입니다</a:t>
            </a:r>
            <a:r>
              <a:rPr lang="en-US" altLang="ko-KR" dirty="0"/>
              <a:t>. </a:t>
            </a:r>
            <a:r>
              <a:rPr lang="ko-KR" altLang="en-US" dirty="0"/>
              <a:t>또한 별도의 회원가입 기능을 제공하지 않는 대신</a:t>
            </a:r>
            <a:r>
              <a:rPr lang="en-US" altLang="ko-KR" dirty="0"/>
              <a:t>, </a:t>
            </a:r>
            <a:r>
              <a:rPr lang="ko-KR" altLang="en-US" dirty="0"/>
              <a:t>간편로그인 기능을 제공할 예정이기 때문에 </a:t>
            </a:r>
            <a:r>
              <a:rPr lang="ko-KR" altLang="en-US" dirty="0" err="1"/>
              <a:t>깃허브</a:t>
            </a:r>
            <a:r>
              <a:rPr lang="en-US" altLang="ko-KR" dirty="0"/>
              <a:t>,</a:t>
            </a:r>
            <a:r>
              <a:rPr lang="ko-KR" altLang="en-US" dirty="0"/>
              <a:t> 구글</a:t>
            </a:r>
            <a:r>
              <a:rPr lang="en-US" altLang="ko-KR" dirty="0"/>
              <a:t>, </a:t>
            </a:r>
            <a:r>
              <a:rPr lang="ko-KR" altLang="en-US" dirty="0"/>
              <a:t>네이버 아이디 간편 로그인 </a:t>
            </a:r>
            <a:r>
              <a:rPr lang="en-US" altLang="ko-KR" dirty="0"/>
              <a:t>API</a:t>
            </a:r>
            <a:r>
              <a:rPr lang="ko-KR" altLang="en-US" dirty="0"/>
              <a:t>가 포함될 예정입니다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개발여건 및 일정에 따라 약간의 변동이 있을 수 있습니다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1e7dce1c2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11e7dce1c2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다음으로는 시스템 아키텍처입니다</a:t>
            </a:r>
            <a:r>
              <a:rPr lang="en-US" altLang="ko-KR" dirty="0"/>
              <a:t>. </a:t>
            </a:r>
            <a:r>
              <a:rPr lang="ko-KR" altLang="en-US" dirty="0"/>
              <a:t>불필요한 기능들을 최대한 배제하였기 때문에 간단히 도식화해서 </a:t>
            </a:r>
            <a:r>
              <a:rPr lang="ko-KR" altLang="en-US" dirty="0" err="1"/>
              <a:t>표현해보았구요</a:t>
            </a:r>
            <a:r>
              <a:rPr lang="en-US" altLang="ko-KR" dirty="0"/>
              <a:t>, </a:t>
            </a:r>
            <a:r>
              <a:rPr lang="ko-KR" altLang="en-US" dirty="0"/>
              <a:t>오픈 </a:t>
            </a:r>
            <a:r>
              <a:rPr lang="en-US" altLang="ko-KR" dirty="0"/>
              <a:t>API</a:t>
            </a:r>
            <a:r>
              <a:rPr lang="ko-KR" altLang="en-US" dirty="0"/>
              <a:t>를 사용하여 </a:t>
            </a:r>
            <a:r>
              <a:rPr lang="en-US" altLang="ko-KR" dirty="0"/>
              <a:t>PC</a:t>
            </a:r>
            <a:r>
              <a:rPr lang="ko-KR" altLang="en-US" dirty="0"/>
              <a:t>나 모바일 환경에서 다양한 기능들을 서버에서 바로 제공받을 수 있는 구조입니다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6587" y="155340"/>
            <a:ext cx="10470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rgbClr val="DEDED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Digital Media to Text</a:t>
            </a:r>
            <a:endParaRPr lang="ko-KR" altLang="en-US" sz="700" dirty="0">
              <a:solidFill>
                <a:srgbClr val="DEDED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7467" y="4193642"/>
            <a:ext cx="21771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>
                <a:solidFill>
                  <a:schemeClr val="bg1">
                    <a:lumMod val="9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강하종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김희태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신혜지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이동곤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장지원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정다훈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6588" y="1810365"/>
            <a:ext cx="43845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err="1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TransFAST</a:t>
            </a:r>
            <a:endParaRPr lang="ko-KR" altLang="en-US" sz="54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7467" y="155341"/>
            <a:ext cx="128272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err="1">
                <a:solidFill>
                  <a:srgbClr val="DEDED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MultiCampus</a:t>
            </a:r>
            <a:r>
              <a:rPr lang="en-US" altLang="ko-KR" sz="700" dirty="0">
                <a:solidFill>
                  <a:srgbClr val="DEDED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Final Project</a:t>
            </a:r>
            <a:endParaRPr lang="ko-KR" altLang="en-US" sz="700" dirty="0">
              <a:solidFill>
                <a:srgbClr val="DEDED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98970" y="155339"/>
            <a:ext cx="49244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rgbClr val="DEDED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Team 6</a:t>
            </a:r>
            <a:endParaRPr lang="ko-KR" altLang="en-US" sz="700" dirty="0">
              <a:solidFill>
                <a:srgbClr val="DEDED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6588" y="1551324"/>
            <a:ext cx="4776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1">
                    <a:lumMod val="95000"/>
                  </a:schemeClr>
                </a:solidFill>
                <a:latin typeface="나눔스퀘어OTF_ac ExtraBold" pitchFamily="34" charset="-127"/>
                <a:ea typeface="나눔스퀘어OTF_ac ExtraBold" pitchFamily="34" charset="-127"/>
              </a:rPr>
              <a:t>TransLATE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itchFamily="34" charset="-127"/>
                <a:ea typeface="나눔스퀘어OTF_ac ExtraBold" pitchFamily="34" charset="-127"/>
              </a:rPr>
              <a:t>? We are </a:t>
            </a:r>
            <a:r>
              <a:rPr lang="en-US" altLang="ko-KR" sz="1600" dirty="0" err="1">
                <a:solidFill>
                  <a:schemeClr val="bg1">
                    <a:lumMod val="95000"/>
                  </a:schemeClr>
                </a:solidFill>
                <a:latin typeface="나눔스퀘어OTF_ac ExtraBold" pitchFamily="34" charset="-127"/>
                <a:ea typeface="나눔스퀘어OTF_ac ExtraBold" pitchFamily="34" charset="-127"/>
              </a:rPr>
              <a:t>TransFAST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itchFamily="34" charset="-127"/>
                <a:ea typeface="나눔스퀘어OTF_ac ExtraBold" pitchFamily="34" charset="-127"/>
              </a:rPr>
              <a:t>!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" name="Google Shape;102;p20"/>
          <p:cNvGraphicFramePr/>
          <p:nvPr>
            <p:extLst>
              <p:ext uri="{D42A27DB-BD31-4B8C-83A1-F6EECF244321}">
                <p14:modId xmlns:p14="http://schemas.microsoft.com/office/powerpoint/2010/main" val="2366167794"/>
              </p:ext>
            </p:extLst>
          </p:nvPr>
        </p:nvGraphicFramePr>
        <p:xfrm>
          <a:off x="721298" y="908461"/>
          <a:ext cx="7627056" cy="3918786"/>
        </p:xfrm>
        <a:graphic>
          <a:graphicData uri="http://schemas.openxmlformats.org/drawingml/2006/table">
            <a:tbl>
              <a:tblPr>
                <a:noFill/>
                <a:tableStyleId>{0BA37608-9518-467A-88D4-0C59A4560A16}</a:tableStyleId>
              </a:tblPr>
              <a:tblGrid>
                <a:gridCol w="14794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476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3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요구사항</a:t>
                      </a:r>
                      <a:endParaRPr sz="9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C3F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내용</a:t>
                      </a:r>
                      <a:endParaRPr sz="9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C3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80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로그인</a:t>
                      </a:r>
                      <a:endParaRPr sz="9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Email 과 Password 를 입력받는다.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회원가입을 제공하지 않고 구글, 네이버, 깃허브 로그인 API 를 사용한다.</a:t>
                      </a:r>
                      <a:endParaRPr sz="12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886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문서변환</a:t>
                      </a:r>
                      <a:endParaRPr sz="9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이미지를 업로드 받는다.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확장자 JPG, PNG, PDF, TIFF 를 허용한다.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이미지 파일 사이즈는 20MB 까지 허용한다.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인식 언어는 한국어, 영어, 일본어로 제한된다.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필기체일 경우 인식 언어는 한국어, 일본어이다.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다운로드 및 미리보기를 지원한다.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113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음성변환</a:t>
                      </a:r>
                      <a:endParaRPr sz="9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7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변환할 텍스트를 입력한다.</a:t>
                      </a:r>
                      <a:endParaRPr sz="7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7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확장자 MP3, WAV</a:t>
                      </a:r>
                      <a:endParaRPr sz="7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7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65개의 Speaker 중 택한다.</a:t>
                      </a:r>
                      <a:endParaRPr sz="7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7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변환 가능 언어는 한국어, 영어, 일본어, 중국어, 대만어, 스페인어로 총 6개이다.</a:t>
                      </a:r>
                      <a:endParaRPr sz="7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7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음성 볼륨, 속도 조절이 가능하다 -5 ~ 5  *정수값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음성 감정 조절이 가능하다 0 ~ 2 (기본 0, 어두운 1, 밝은 2)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다운로드 및 미리듣기를 지원한다.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660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매체변환</a:t>
                      </a:r>
                      <a:endParaRPr sz="9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7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텍스트로 입력받을 파일을 업로드한다</a:t>
                      </a:r>
                      <a:endParaRPr sz="7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7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확장자는 MP3, AAC ,AC3, OGG , FLAC , WAV</a:t>
                      </a:r>
                      <a:endParaRPr sz="7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7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인식 언어는 한국어, 일본어 , 중국어 , 영어이다.</a:t>
                      </a:r>
                      <a:endParaRPr sz="7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7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최대 12MB의 용량 , 시간은 60초로 제한된다.</a:t>
                      </a:r>
                      <a:endParaRPr sz="7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7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다운로드 및 미리보기를 지원한다.</a:t>
                      </a:r>
                      <a:endParaRPr sz="7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660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간단번역</a:t>
                      </a:r>
                      <a:endParaRPr sz="9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변환할 텍스트를 입력한다.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확장자 .txt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변환 가능 언어는 한국어, 영어, 중국어, 일본어로 총 4개이다.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1회 권장 최대 60,000자를 지원한다(UTF-8기준 공백포함 200,000bytes)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다운로드 및 미리보기를 지원한다.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요구사항 명세서</a:t>
            </a:r>
            <a:endParaRPr sz="1400" b="1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  <a:cs typeface="Nanum Gothic"/>
              <a:sym typeface="Nanum Gothic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SzPts val="990"/>
              <a:buNone/>
            </a:pPr>
            <a:endParaRPr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092" y="904841"/>
            <a:ext cx="6320432" cy="35798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6;p15"/>
          <p:cNvSpPr txBox="1">
            <a:spLocks/>
          </p:cNvSpPr>
          <p:nvPr/>
        </p:nvSpPr>
        <p:spPr>
          <a:xfrm>
            <a:off x="311700" y="18145"/>
            <a:ext cx="8520600" cy="88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800"/>
              </a:spcBef>
              <a:buSzPts val="990"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메뉴 구조</a:t>
            </a:r>
          </a:p>
          <a:p>
            <a:pPr>
              <a:spcBef>
                <a:spcPts val="1800"/>
              </a:spcBef>
              <a:buSzPts val="990"/>
            </a:pPr>
            <a:endParaRPr lang="ko-KR" altLang="en-US"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body" idx="1"/>
          </p:nvPr>
        </p:nvSpPr>
        <p:spPr>
          <a:xfrm>
            <a:off x="5305211" y="634053"/>
            <a:ext cx="4212600" cy="40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" sz="950" dirty="0">
                <a:solidFill>
                  <a:srgbClr val="333538"/>
                </a:solidFill>
                <a:latin typeface="나눔스퀘어OTF_ac ExtraBold" pitchFamily="34" charset="-127"/>
                <a:ea typeface="나눔스퀘어OTF_ac ExtraBold" pitchFamily="34" charset="-127"/>
              </a:rPr>
              <a:t>USER_TABLE</a:t>
            </a:r>
            <a:endParaRPr sz="950" dirty="0">
              <a:solidFill>
                <a:srgbClr val="333538"/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333538"/>
              </a:buClr>
              <a:buSzPts val="850"/>
              <a:buAutoNum type="arabicPeriod"/>
            </a:pPr>
            <a:r>
              <a:rPr lang="ko" sz="850" dirty="0">
                <a:solidFill>
                  <a:srgbClr val="333538"/>
                </a:solidFill>
                <a:latin typeface="나눔스퀘어OTF_ac" pitchFamily="34" charset="-127"/>
                <a:ea typeface="나눔스퀘어OTF_ac" pitchFamily="34" charset="-127"/>
              </a:rPr>
              <a:t>유저를 식별하기 위한 테이블이다.</a:t>
            </a:r>
            <a:endParaRPr sz="850" dirty="0">
              <a:solidFill>
                <a:srgbClr val="333538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333538"/>
              </a:buClr>
              <a:buSzPts val="850"/>
              <a:buAutoNum type="arabicPeriod"/>
            </a:pPr>
            <a:r>
              <a:rPr lang="ko" sz="850" dirty="0">
                <a:solidFill>
                  <a:srgbClr val="333538"/>
                </a:solidFill>
                <a:latin typeface="나눔스퀘어OTF_ac" pitchFamily="34" charset="-127"/>
                <a:ea typeface="나눔스퀘어OTF_ac" pitchFamily="34" charset="-127"/>
              </a:rPr>
              <a:t>식별자인 USER_NO 컬럼을 개인키로 가진다.</a:t>
            </a:r>
            <a:endParaRPr sz="850" dirty="0">
              <a:solidFill>
                <a:srgbClr val="333538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333538"/>
              </a:buClr>
              <a:buSzPts val="850"/>
              <a:buAutoNum type="arabicPeriod"/>
            </a:pPr>
            <a:r>
              <a:rPr lang="ko" sz="850" dirty="0">
                <a:solidFill>
                  <a:srgbClr val="333538"/>
                </a:solidFill>
                <a:latin typeface="나눔스퀘어OTF_ac" pitchFamily="34" charset="-127"/>
                <a:ea typeface="나눔스퀘어OTF_ac" pitchFamily="34" charset="-127"/>
              </a:rPr>
              <a:t>유저의 EMAIL 과 PASSWORD 컬럼을 가진다.</a:t>
            </a:r>
            <a:endParaRPr sz="850" dirty="0">
              <a:solidFill>
                <a:srgbClr val="333538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457200" lvl="0" indent="0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850" dirty="0">
              <a:solidFill>
                <a:srgbClr val="333538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0" lvl="0" indent="0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" sz="950" dirty="0">
                <a:solidFill>
                  <a:srgbClr val="333538"/>
                </a:solidFill>
                <a:latin typeface="나눔스퀘어OTF_ac ExtraBold" pitchFamily="34" charset="-127"/>
                <a:ea typeface="나눔스퀘어OTF_ac ExtraBold" pitchFamily="34" charset="-127"/>
              </a:rPr>
              <a:t>DOCUMENT_TRANS</a:t>
            </a:r>
            <a:endParaRPr sz="950" dirty="0">
              <a:solidFill>
                <a:srgbClr val="333538"/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Text-To-Speech 변환기록을 저장하기 위한 테이블이다.</a:t>
            </a:r>
            <a:endParaRPr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INPUT 컬럼에 TEXT를 담는다.</a:t>
            </a:r>
            <a:endParaRPr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OUTPUT 컬럼에 변환파일의 링크 주소를 담는다.</a:t>
            </a:r>
            <a:endParaRPr lang="en-US" altLang="ko"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endParaRPr lang="en-US"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0" lvl="0" indent="0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altLang="ko-KR" sz="950" dirty="0">
                <a:solidFill>
                  <a:schemeClr val="dk1"/>
                </a:solidFill>
                <a:latin typeface="나눔스퀘어OTF_ac ExtraBold" pitchFamily="34" charset="-127"/>
                <a:ea typeface="나눔스퀘어OTF_ac ExtraBold" pitchFamily="34" charset="-127"/>
              </a:rPr>
              <a:t>VOICE_TRANS</a:t>
            </a:r>
            <a:endParaRPr lang="ko-KR" altLang="en-US" sz="950" dirty="0">
              <a:solidFill>
                <a:schemeClr val="dk1"/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en-US" altLang="ko-KR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DOCUMENT_TRANS </a:t>
            </a:r>
            <a:r>
              <a:rPr lang="ko-KR" altLang="en-US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테이블에 </a:t>
            </a:r>
            <a:r>
              <a:rPr lang="en-US" altLang="ko-KR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KIND </a:t>
            </a:r>
            <a:r>
              <a:rPr lang="ko-KR" altLang="en-US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컬럼이 추가된 테이블이다</a:t>
            </a:r>
            <a:r>
              <a:rPr lang="en-US" altLang="ko-KR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.</a:t>
            </a:r>
            <a:endParaRPr lang="ko-KR" altLang="en-US"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en-US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KIND </a:t>
            </a:r>
            <a:r>
              <a:rPr lang="ko-KR" altLang="en-US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컬럼에 파일 형식을 담는다</a:t>
            </a:r>
            <a:r>
              <a:rPr lang="en-US" altLang="ko-KR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.</a:t>
            </a:r>
            <a:endParaRPr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457200" lvl="0" indent="0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0" lvl="0" indent="0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" sz="950" dirty="0">
                <a:solidFill>
                  <a:schemeClr val="dk1"/>
                </a:solidFill>
                <a:latin typeface="나눔스퀘어OTF_ac ExtraBold" pitchFamily="34" charset="-127"/>
                <a:ea typeface="나눔스퀘어OTF_ac ExtraBold" pitchFamily="34" charset="-127"/>
              </a:rPr>
              <a:t>MEDIA_TRANS</a:t>
            </a:r>
            <a:endParaRPr sz="950" dirty="0">
              <a:solidFill>
                <a:schemeClr val="dk1"/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Speech-To-Text 변환기록을 저장하기 위한 테이블이다.</a:t>
            </a:r>
            <a:endParaRPr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INPUT 컬럼에 소스파일의 링크 주소를 담는다.</a:t>
            </a:r>
            <a:endParaRPr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OUTPUT 컬럼에 TEXT를 담는다.</a:t>
            </a:r>
            <a:endParaRPr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457200" lvl="0" indent="0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0" lvl="0" indent="0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850" dirty="0">
                <a:solidFill>
                  <a:schemeClr val="dk1"/>
                </a:solidFill>
                <a:latin typeface="나눔스퀘어OTF_ac ExtraBold" pitchFamily="34" charset="-127"/>
                <a:ea typeface="나눔스퀘어OTF_ac ExtraBold" pitchFamily="34" charset="-127"/>
              </a:rPr>
              <a:t>TRANSLATION</a:t>
            </a:r>
            <a:endParaRPr sz="850" dirty="0">
              <a:solidFill>
                <a:schemeClr val="dk1"/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Text-To-Text 번역기록을 저장하기 위한 테이블이다.</a:t>
            </a:r>
            <a:endParaRPr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457200" lvl="0" indent="-28257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INPUT 컬럼에 TEXT를 담는다.</a:t>
            </a:r>
            <a:endParaRPr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457200" lvl="0" indent="-28257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OUTPUT 컬럼에 변환된 TEXT를 담는다.</a:t>
            </a:r>
            <a:endParaRPr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0" lvl="0" indent="0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850" dirty="0">
                <a:solidFill>
                  <a:schemeClr val="dk1"/>
                </a:solidFill>
                <a:latin typeface="나눔스퀘어OTF_ac ExtraBold" pitchFamily="34" charset="-127"/>
                <a:ea typeface="나눔스퀘어OTF_ac ExtraBold" pitchFamily="34" charset="-127"/>
              </a:rPr>
              <a:t>TRANS 공통</a:t>
            </a:r>
            <a:endParaRPr sz="850" dirty="0">
              <a:solidFill>
                <a:schemeClr val="dk1"/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식별자로 .._NO 컬럼을 가지며 해당컬럼을 개인키로한다.</a:t>
            </a:r>
            <a:endParaRPr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457200" lvl="0" indent="-28257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서비스 유저를 참조하기위한 USER_NO 을 외래키로 가진다.</a:t>
            </a:r>
            <a:endParaRPr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0" lvl="0" indent="0" algn="just" rtl="0">
              <a:lnSpc>
                <a:spcPct val="2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170" y="965750"/>
            <a:ext cx="4314824" cy="32451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altLang="ko-KR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DB</a:t>
            </a: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 설계</a:t>
            </a:r>
            <a:endParaRPr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099" y="1634224"/>
            <a:ext cx="6593801" cy="231169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6;p15"/>
          <p:cNvSpPr txBox="1">
            <a:spLocks/>
          </p:cNvSpPr>
          <p:nvPr/>
        </p:nvSpPr>
        <p:spPr>
          <a:xfrm>
            <a:off x="311700" y="18145"/>
            <a:ext cx="8520600" cy="88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800"/>
              </a:spcBef>
              <a:buSzPts val="990"/>
            </a:pPr>
            <a:r>
              <a:rPr lang="en-US" altLang="ko-KR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E.R.D</a:t>
            </a:r>
            <a:endParaRPr lang="ko-KR" altLang="en-US" sz="1400" b="1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  <a:cs typeface="Nanum Gothic"/>
              <a:sym typeface="Nanum Gothic"/>
            </a:endParaRPr>
          </a:p>
          <a:p>
            <a:pPr>
              <a:spcBef>
                <a:spcPts val="1800"/>
              </a:spcBef>
              <a:buSzPts val="990"/>
            </a:pPr>
            <a:endParaRPr lang="ko-KR" altLang="en-US"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/>
        </p:nvSpPr>
        <p:spPr>
          <a:xfrm>
            <a:off x="311825" y="958725"/>
            <a:ext cx="852060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create table 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ROLE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(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ID 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int not null AUTO_INCREMENT,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NAME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 VARCHAR(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3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0),</a:t>
            </a:r>
            <a:endParaRPr lang="en-US" altLang="ko"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dirty="0">
                <a:latin typeface="D2Coding" pitchFamily="49" charset="-127"/>
                <a:ea typeface="D2Coding" pitchFamily="49" charset="-127"/>
              </a:rPr>
              <a:t>	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PRIMARY KEY(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ID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)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);</a:t>
            </a:r>
            <a:endParaRPr dirty="0">
              <a:latin typeface="D2Coding" pitchFamily="49" charset="-127"/>
              <a:ea typeface="D2Coding" pitchFamily="49" charset="-127"/>
            </a:endParaRPr>
          </a:p>
        </p:txBody>
      </p:sp>
      <p:sp>
        <p:nvSpPr>
          <p:cNvPr id="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테이블 명세서 </a:t>
            </a:r>
            <a:r>
              <a:rPr lang="en-US" altLang="ko-KR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(USER_TABLE)</a:t>
            </a:r>
            <a:endParaRPr sz="1400" b="1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  <a:cs typeface="Nanum Gothic"/>
              <a:sym typeface="Nanum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/>
        </p:nvSpPr>
        <p:spPr>
          <a:xfrm>
            <a:off x="311825" y="958725"/>
            <a:ext cx="852060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create table USER(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ID 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int not null AUTO_INCREMENT,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EMAIL VARCHAR(50),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PASSWORD VARCHAR(200),</a:t>
            </a:r>
            <a:endParaRPr lang="en-US" altLang="ko" dirty="0">
              <a:latin typeface="D2Coding" pitchFamily="49" charset="-127"/>
              <a:ea typeface="D2Coding" pitchFamily="49" charset="-127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altLang="ko" dirty="0">
                <a:latin typeface="D2Coding" pitchFamily="49" charset="-127"/>
                <a:ea typeface="D2Coding" pitchFamily="49" charset="-127"/>
              </a:rPr>
              <a:t>	PROFILE VARCHAR(200),</a:t>
            </a:r>
            <a:endParaRPr lang="en-US"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PRIMARY KEY(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ID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)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);</a:t>
            </a:r>
            <a:endParaRPr dirty="0">
              <a:latin typeface="D2Coding" pitchFamily="49" charset="-127"/>
              <a:ea typeface="D2Coding" pitchFamily="49" charset="-127"/>
            </a:endParaRPr>
          </a:p>
        </p:txBody>
      </p:sp>
      <p:sp>
        <p:nvSpPr>
          <p:cNvPr id="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테이블 명세서 </a:t>
            </a:r>
            <a:r>
              <a:rPr lang="en-US" altLang="ko-KR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(USER_TABLE)</a:t>
            </a:r>
            <a:endParaRPr sz="1400" b="1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  <a:cs typeface="Nanum Gothic"/>
              <a:sym typeface="Nanum Gothic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SzPts val="990"/>
              <a:buNone/>
            </a:pPr>
            <a:endParaRPr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911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/>
        </p:nvSpPr>
        <p:spPr>
          <a:xfrm>
            <a:off x="311825" y="958725"/>
            <a:ext cx="8520600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create table 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USER_ROLES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(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USER_ID 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int not null,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ROLE_ID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 </a:t>
            </a:r>
            <a:r>
              <a:rPr lang="ko" altLang="ko-KR" dirty="0">
                <a:latin typeface="D2Coding" pitchFamily="49" charset="-127"/>
                <a:ea typeface="D2Coding" pitchFamily="49" charset="-127"/>
              </a:rPr>
              <a:t>int not null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,</a:t>
            </a:r>
            <a:r>
              <a:rPr lang="ko" altLang="ko-KR" dirty="0">
                <a:latin typeface="D2Coding" pitchFamily="49" charset="-127"/>
                <a:ea typeface="D2Coding" pitchFamily="49" charset="-127"/>
              </a:rPr>
              <a:t> </a:t>
            </a:r>
            <a:endParaRPr lang="en-US" altLang="ko"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>
                <a:latin typeface="D2Coding" pitchFamily="49" charset="-127"/>
                <a:ea typeface="D2Coding" pitchFamily="49" charset="-127"/>
              </a:rPr>
              <a:t>	PRIMARY KEY(USER_ID),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D2Coding" pitchFamily="49" charset="-127"/>
                <a:ea typeface="D2Coding" pitchFamily="49" charset="-127"/>
              </a:rPr>
              <a:t>	PRIMARY KEY(ROLE_ID),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>
                <a:latin typeface="D2Coding" pitchFamily="49" charset="-127"/>
                <a:ea typeface="D2Coding" pitchFamily="49" charset="-127"/>
              </a:rPr>
              <a:t>    	FOREIGN KEY(USER_ID) REFERENCES USER (ID) ON DELETE CASCADE</a:t>
            </a:r>
            <a:endParaRPr lang="en-US" altLang="ko-KR" dirty="0">
              <a:latin typeface="D2Coding" pitchFamily="49" charset="-127"/>
              <a:ea typeface="D2Coding" pitchFamily="49" charset="-127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altLang="ko" dirty="0">
                <a:latin typeface="D2Coding" pitchFamily="49" charset="-127"/>
                <a:ea typeface="D2Coding" pitchFamily="49" charset="-127"/>
              </a:rPr>
              <a:t>	FOREIGN KEY(ROLE_ID) REFERENCES ROLE (ID) ON DELETE CASCADE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);</a:t>
            </a:r>
            <a:endParaRPr dirty="0">
              <a:latin typeface="D2Coding" pitchFamily="49" charset="-127"/>
              <a:ea typeface="D2Coding" pitchFamily="49" charset="-127"/>
            </a:endParaRPr>
          </a:p>
        </p:txBody>
      </p:sp>
      <p:sp>
        <p:nvSpPr>
          <p:cNvPr id="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테이블 명세서 </a:t>
            </a:r>
            <a:r>
              <a:rPr lang="en-US" altLang="ko-KR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(USER_TABLE)</a:t>
            </a:r>
            <a:endParaRPr sz="1400" b="1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  <a:cs typeface="Nanum Gothic"/>
              <a:sym typeface="Nanum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731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/>
        </p:nvSpPr>
        <p:spPr>
          <a:xfrm>
            <a:off x="311825" y="966205"/>
            <a:ext cx="85206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create table DOCUMENT_TRANS(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DOCUMENT_NO int not null AUTO_INCREMENT,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EMAIL VARCHAR(50)</a:t>
            </a:r>
            <a:r>
              <a:rPr lang="ko" altLang="ko-KR" dirty="0">
                <a:latin typeface="D2Coding" pitchFamily="49" charset="-127"/>
                <a:ea typeface="D2Coding" pitchFamily="49" charset="-127"/>
              </a:rPr>
              <a:t> 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not null,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TRANS_DATE DATE,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INPUT TEXT,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OUTPUT VARCHAR(200),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PRIMARY KEY(DOCUMENT_NO),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FOREIGN KEY(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EMAIL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) REFERENCES USER (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EMAIL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) ON DELETE CASCADE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);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66;p15"/>
          <p:cNvSpPr txBox="1">
            <a:spLocks/>
          </p:cNvSpPr>
          <p:nvPr/>
        </p:nvSpPr>
        <p:spPr>
          <a:xfrm>
            <a:off x="311700" y="18145"/>
            <a:ext cx="8520600" cy="88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800"/>
              </a:spcBef>
              <a:buSzPts val="990"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테이블 명세서 </a:t>
            </a:r>
            <a:r>
              <a:rPr lang="en-US" altLang="ko-KR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(DOCUMENT_TRANS)</a:t>
            </a:r>
            <a:endParaRPr lang="ko-KR" altLang="en-US"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/>
        </p:nvSpPr>
        <p:spPr>
          <a:xfrm>
            <a:off x="311825" y="966205"/>
            <a:ext cx="85206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create table 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VOICE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_TRANS(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VOICE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_NO int not null AUTO_INCREMENT,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EMAIL VARCHAR(50)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 not null,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TRANS_DATE DATE,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INPUT TEXT,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OUTPUT VARCHAR(200),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PRIMARY KEY(DOCUMENT_NO),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FOREIGN KEY(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EMAIL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) REFERENCES USER (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EMAIL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) ON DELETE CASCADE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);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66;p15"/>
          <p:cNvSpPr txBox="1">
            <a:spLocks/>
          </p:cNvSpPr>
          <p:nvPr/>
        </p:nvSpPr>
        <p:spPr>
          <a:xfrm>
            <a:off x="311700" y="18145"/>
            <a:ext cx="8520600" cy="88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800"/>
              </a:spcBef>
              <a:buSzPts val="990"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테이블 명세서 </a:t>
            </a:r>
            <a:r>
              <a:rPr lang="en-US" altLang="ko-KR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(VOICE_TRANS)</a:t>
            </a:r>
            <a:endParaRPr lang="ko-KR" altLang="en-US"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302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/>
        </p:nvSpPr>
        <p:spPr>
          <a:xfrm>
            <a:off x="311825" y="958725"/>
            <a:ext cx="85206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create table MEDIA_TRANS(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MEDIA_NO int not null AUTO_INCREMENT,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EMAIL VARCHAR(50) 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not null,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TRANS_DATE DATE,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KIND VARCHAR(20),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INPUT VARCHAR(200),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OUTPUT TEXT,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 	PRIMARY KEY(MEDIA_NO),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FOREIGN KEY(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EMAIL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) REFERENCES USER (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EMAIL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) ON DELETE CASCADE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);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66;p15"/>
          <p:cNvSpPr txBox="1">
            <a:spLocks/>
          </p:cNvSpPr>
          <p:nvPr/>
        </p:nvSpPr>
        <p:spPr>
          <a:xfrm>
            <a:off x="311700" y="18145"/>
            <a:ext cx="8520600" cy="88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800"/>
              </a:spcBef>
              <a:buSzPts val="990"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테이블 명세서 </a:t>
            </a:r>
            <a:r>
              <a:rPr lang="en-US" altLang="ko-KR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(MEDIA_TRANS)</a:t>
            </a:r>
            <a:endParaRPr lang="ko-KR" altLang="en-US"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6383762" y="948015"/>
            <a:ext cx="3050566" cy="3852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AutoNum type="arabicPeriod"/>
            </a:pPr>
            <a:r>
              <a:rPr lang="en-US" altLang="ko" sz="1200" dirty="0">
                <a:solidFill>
                  <a:schemeClr val="dk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  <a:cs typeface="Nanum Gothic"/>
                <a:sym typeface="Nanum Gothic"/>
              </a:rPr>
              <a:t> </a:t>
            </a:r>
            <a:r>
              <a:rPr lang="ko-KR" altLang="en-US" sz="1200" dirty="0">
                <a:solidFill>
                  <a:schemeClr val="dk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  <a:cs typeface="Nanum Gothic"/>
                <a:sym typeface="Nanum Gothic"/>
              </a:rPr>
              <a:t>사전조사</a:t>
            </a:r>
            <a:endParaRPr sz="1200" dirty="0">
              <a:solidFill>
                <a:schemeClr val="dk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  <a:cs typeface="Nanum Gothic"/>
              <a:sym typeface="Nanum Gothic"/>
            </a:endParaRPr>
          </a:p>
          <a:p>
            <a:pPr marL="457200" lvl="0" indent="-3429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AutoNum type="arabicPeriod"/>
            </a:pPr>
            <a:r>
              <a:rPr lang="en-US" altLang="ko" sz="1200" dirty="0">
                <a:solidFill>
                  <a:schemeClr val="dk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  <a:cs typeface="Nanum Gothic"/>
                <a:sym typeface="Nanum Gothic"/>
              </a:rPr>
              <a:t> </a:t>
            </a:r>
            <a:r>
              <a:rPr lang="ko" sz="1200" dirty="0">
                <a:solidFill>
                  <a:schemeClr val="dk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  <a:cs typeface="Nanum Gothic"/>
                <a:sym typeface="Nanum Gothic"/>
              </a:rPr>
              <a:t>주</a:t>
            </a:r>
            <a:r>
              <a:rPr lang="ko-KR" altLang="en-US" sz="1200" dirty="0">
                <a:solidFill>
                  <a:schemeClr val="dk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  <a:cs typeface="Nanum Gothic"/>
                <a:sym typeface="Nanum Gothic"/>
              </a:rPr>
              <a:t>제선정</a:t>
            </a:r>
            <a:endParaRPr sz="1200" dirty="0">
              <a:solidFill>
                <a:schemeClr val="dk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  <a:cs typeface="Nanum Gothic"/>
              <a:sym typeface="Nanum Gothic"/>
            </a:endParaRPr>
          </a:p>
          <a:p>
            <a:pPr marL="457200" lvl="0" indent="-3429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AutoNum type="arabicPeriod"/>
            </a:pPr>
            <a:r>
              <a:rPr lang="en-US" altLang="ko" sz="1200" dirty="0">
                <a:solidFill>
                  <a:schemeClr val="dk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  <a:cs typeface="Nanum Gothic"/>
                <a:sym typeface="Nanum Gothic"/>
              </a:rPr>
              <a:t> </a:t>
            </a:r>
            <a:r>
              <a:rPr lang="ko" sz="1200" dirty="0">
                <a:solidFill>
                  <a:schemeClr val="dk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  <a:cs typeface="Nanum Gothic"/>
                <a:sym typeface="Nanum Gothic"/>
              </a:rPr>
              <a:t>일정계획</a:t>
            </a:r>
            <a:endParaRPr sz="1200" dirty="0">
              <a:solidFill>
                <a:schemeClr val="dk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  <a:cs typeface="Nanum Gothic"/>
              <a:sym typeface="Nanum Gothic"/>
            </a:endParaRPr>
          </a:p>
          <a:p>
            <a:pPr marL="457200" lvl="0" indent="-3429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AutoNum type="arabicPeriod"/>
            </a:pPr>
            <a:r>
              <a:rPr lang="en-US" altLang="ko" sz="1200" dirty="0">
                <a:solidFill>
                  <a:schemeClr val="dk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  <a:cs typeface="Nanum Gothic"/>
                <a:sym typeface="Nanum Gothic"/>
              </a:rPr>
              <a:t> </a:t>
            </a:r>
            <a:r>
              <a:rPr lang="ko-KR" altLang="en-US" sz="1200" dirty="0">
                <a:solidFill>
                  <a:schemeClr val="dk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  <a:cs typeface="Nanum Gothic"/>
                <a:sym typeface="Nanum Gothic"/>
              </a:rPr>
              <a:t>역할분배</a:t>
            </a:r>
            <a:endParaRPr sz="1200" dirty="0">
              <a:solidFill>
                <a:schemeClr val="dk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  <a:cs typeface="Nanum Gothic"/>
              <a:sym typeface="Nanum Gothic"/>
            </a:endParaRPr>
          </a:p>
          <a:p>
            <a:pPr marL="457200" lvl="0" indent="-3429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AutoNum type="arabicPeriod"/>
            </a:pPr>
            <a:r>
              <a:rPr lang="en-US" altLang="ko" sz="1200" dirty="0">
                <a:solidFill>
                  <a:schemeClr val="dk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  <a:cs typeface="Nanum Gothic"/>
                <a:sym typeface="Nanum Gothic"/>
              </a:rPr>
              <a:t> </a:t>
            </a:r>
            <a:r>
              <a:rPr lang="ko-KR" altLang="en-US" sz="1200" dirty="0">
                <a:solidFill>
                  <a:schemeClr val="dk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  <a:cs typeface="Nanum Gothic"/>
                <a:sym typeface="Nanum Gothic"/>
              </a:rPr>
              <a:t>주요 기술</a:t>
            </a:r>
            <a:endParaRPr sz="1200" dirty="0">
              <a:solidFill>
                <a:schemeClr val="dk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  <a:cs typeface="Nanum Gothic"/>
              <a:sym typeface="Nanum Gothic"/>
            </a:endParaRPr>
          </a:p>
          <a:p>
            <a:pPr marL="457200" lvl="0" indent="-3429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AutoNum type="arabicPeriod"/>
            </a:pPr>
            <a:r>
              <a:rPr lang="en-US" altLang="ko" sz="1200" dirty="0">
                <a:solidFill>
                  <a:schemeClr val="dk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  <a:cs typeface="Nanum Gothic"/>
                <a:sym typeface="Nanum Gothic"/>
              </a:rPr>
              <a:t> </a:t>
            </a:r>
            <a:r>
              <a:rPr lang="ko-KR" altLang="en-US" sz="1200" dirty="0">
                <a:solidFill>
                  <a:schemeClr val="dk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  <a:cs typeface="Nanum Gothic"/>
                <a:sym typeface="Nanum Gothic"/>
              </a:rPr>
              <a:t>시스템 아키텍처</a:t>
            </a:r>
            <a:endParaRPr sz="1200" dirty="0">
              <a:solidFill>
                <a:schemeClr val="dk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  <a:cs typeface="Nanum Gothic"/>
              <a:sym typeface="Nanum Gothic"/>
            </a:endParaRPr>
          </a:p>
          <a:p>
            <a:pPr marL="457200" lvl="0" indent="-3429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AutoNum type="arabicPeriod"/>
            </a:pPr>
            <a:r>
              <a:rPr lang="en-US" altLang="ko" sz="1200" dirty="0">
                <a:solidFill>
                  <a:schemeClr val="dk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  <a:cs typeface="Nanum Gothic"/>
                <a:sym typeface="Nanum Gothic"/>
              </a:rPr>
              <a:t> </a:t>
            </a:r>
            <a:r>
              <a:rPr lang="ko-KR" altLang="en-US" sz="1200" dirty="0">
                <a:solidFill>
                  <a:schemeClr val="dk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  <a:cs typeface="Nanum Gothic"/>
                <a:sym typeface="Nanum Gothic"/>
              </a:rPr>
              <a:t>요구사항 명세서</a:t>
            </a:r>
            <a:endParaRPr sz="1200" dirty="0">
              <a:solidFill>
                <a:schemeClr val="dk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  <a:cs typeface="Nanum Gothic"/>
              <a:sym typeface="Nanum Gothic"/>
            </a:endParaRPr>
          </a:p>
          <a:p>
            <a:pPr marL="457200" lvl="0" indent="-3429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AutoNum type="arabicPeriod"/>
            </a:pPr>
            <a:r>
              <a:rPr lang="en-US" altLang="ko" sz="1200" dirty="0">
                <a:solidFill>
                  <a:schemeClr val="dk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  <a:cs typeface="Nanum Gothic"/>
                <a:sym typeface="Nanum Gothic"/>
              </a:rPr>
              <a:t> </a:t>
            </a:r>
            <a:r>
              <a:rPr lang="ko-KR" altLang="en-US" sz="1200" dirty="0">
                <a:solidFill>
                  <a:schemeClr val="dk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  <a:cs typeface="Nanum Gothic"/>
                <a:sym typeface="Nanum Gothic"/>
              </a:rPr>
              <a:t>메뉴 구조</a:t>
            </a:r>
            <a:endParaRPr sz="1200" dirty="0">
              <a:solidFill>
                <a:schemeClr val="dk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  <a:cs typeface="Nanum Gothic"/>
              <a:sym typeface="Nanum Gothic"/>
            </a:endParaRPr>
          </a:p>
          <a:p>
            <a:pPr marL="457200" lvl="0" indent="-3429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AutoNum type="arabicPeriod"/>
            </a:pPr>
            <a:r>
              <a:rPr lang="en-US" altLang="ko" sz="1200" dirty="0">
                <a:solidFill>
                  <a:schemeClr val="dk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  <a:cs typeface="Nanum Gothic"/>
                <a:sym typeface="Nanum Gothic"/>
              </a:rPr>
              <a:t> DB</a:t>
            </a:r>
            <a:r>
              <a:rPr lang="ko-KR" altLang="en-US" sz="1200" dirty="0">
                <a:solidFill>
                  <a:schemeClr val="dk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  <a:cs typeface="Nanum Gothic"/>
                <a:sym typeface="Nanum Gothic"/>
              </a:rPr>
              <a:t>설계</a:t>
            </a:r>
            <a:endParaRPr sz="1200" dirty="0">
              <a:solidFill>
                <a:schemeClr val="dk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  <a:cs typeface="Nanum Gothic"/>
              <a:sym typeface="Nanum Gothic"/>
            </a:endParaRPr>
          </a:p>
          <a:p>
            <a:pPr marL="457200" lvl="0" indent="-3429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AutoNum type="arabicPeriod"/>
            </a:pPr>
            <a:r>
              <a:rPr lang="en-US" altLang="ko" sz="1200" dirty="0">
                <a:solidFill>
                  <a:schemeClr val="dk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  <a:cs typeface="Nanum Gothic"/>
                <a:sym typeface="Nanum Gothic"/>
              </a:rPr>
              <a:t> </a:t>
            </a:r>
            <a:r>
              <a:rPr lang="ko-KR" altLang="en-US" sz="1200" dirty="0">
                <a:solidFill>
                  <a:schemeClr val="dk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  <a:cs typeface="Nanum Gothic"/>
                <a:sym typeface="Nanum Gothic"/>
              </a:rPr>
              <a:t>화면 구성 설계</a:t>
            </a:r>
            <a:endParaRPr sz="1200" dirty="0">
              <a:solidFill>
                <a:schemeClr val="dk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  <a:cs typeface="Nanum Gothic"/>
              <a:sym typeface="Nanum Gothic"/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6485992" y="342793"/>
            <a:ext cx="151642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목차</a:t>
            </a:r>
            <a:endParaRPr sz="1100" b="1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/>
        </p:nvSpPr>
        <p:spPr>
          <a:xfrm>
            <a:off x="311825" y="958725"/>
            <a:ext cx="85206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create table TRANSLATION_TRANS(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TRANSLATION_NO int not null AUTO_INCREMENT,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EMAIL VARCHAR(50)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 not null,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TRANS_DATE DATE,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INPUT TEXT,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OUTPUT TEXT,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 	PRIMARY KEY(TRANSLATION_NO),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FOREIGN KEY(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EMAIL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) </a:t>
            </a:r>
            <a:r>
              <a:rPr lang="ko">
                <a:latin typeface="D2Coding" pitchFamily="49" charset="-127"/>
                <a:ea typeface="D2Coding" pitchFamily="49" charset="-127"/>
              </a:rPr>
              <a:t>REFERENCES USER (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EMAIL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) ON DELETE CASCADE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);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66;p15"/>
          <p:cNvSpPr txBox="1">
            <a:spLocks/>
          </p:cNvSpPr>
          <p:nvPr/>
        </p:nvSpPr>
        <p:spPr>
          <a:xfrm>
            <a:off x="311700" y="18145"/>
            <a:ext cx="8520600" cy="88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800"/>
              </a:spcBef>
              <a:buSzPts val="990"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테이블 명세서 </a:t>
            </a:r>
            <a:r>
              <a:rPr lang="en-US" altLang="ko-KR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(TRANSLATION_TRANS)</a:t>
            </a:r>
            <a:endParaRPr lang="ko-KR" altLang="en-US" sz="1400" b="1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  <a:cs typeface="Nanum Gothic"/>
              <a:sym typeface="Nanum Gothic"/>
            </a:endParaRPr>
          </a:p>
          <a:p>
            <a:pPr>
              <a:spcBef>
                <a:spcPts val="1800"/>
              </a:spcBef>
              <a:buSzPts val="990"/>
            </a:pPr>
            <a:endParaRPr lang="ko-KR" altLang="en-US"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698" y="728243"/>
            <a:ext cx="1860529" cy="402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377" y="728243"/>
            <a:ext cx="1860529" cy="402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8056" y="728243"/>
            <a:ext cx="1860529" cy="40253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화면 구성 설계</a:t>
            </a:r>
            <a:endParaRPr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004" y="1072628"/>
            <a:ext cx="1619455" cy="335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7442" y="1072628"/>
            <a:ext cx="1619455" cy="335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4425" y="1072628"/>
            <a:ext cx="1619455" cy="335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51050" y="1072628"/>
            <a:ext cx="1619455" cy="335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83118" y="1072628"/>
            <a:ext cx="1549275" cy="335192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화면 구성 설계</a:t>
            </a:r>
            <a:endParaRPr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110" y="728243"/>
            <a:ext cx="1860529" cy="402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8038" y="728243"/>
            <a:ext cx="1860529" cy="402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0967" y="728243"/>
            <a:ext cx="1860529" cy="402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3896" y="728243"/>
            <a:ext cx="1860529" cy="40253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화면 구성 설계</a:t>
            </a:r>
            <a:endParaRPr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98" y="1237871"/>
            <a:ext cx="5054674" cy="284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5798" y="1237867"/>
            <a:ext cx="3669701" cy="206420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화면 구성 설계</a:t>
            </a:r>
            <a:endParaRPr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099" y="278697"/>
            <a:ext cx="4032826" cy="2268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742" y="2636994"/>
            <a:ext cx="4032830" cy="2268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5099" y="2636994"/>
            <a:ext cx="4032830" cy="2268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737" y="278697"/>
            <a:ext cx="4032830" cy="2268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375" y="344418"/>
            <a:ext cx="3948000" cy="2220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44437"/>
            <a:ext cx="3948014" cy="2220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372" y="2627718"/>
            <a:ext cx="3948014" cy="2220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627718"/>
            <a:ext cx="3948000" cy="2220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631655" y="1336963"/>
            <a:ext cx="7880690" cy="1993205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 dirty="0">
              <a:solidFill>
                <a:schemeClr val="dk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사전조사</a:t>
            </a:r>
            <a:endParaRPr lang="ko" altLang="en-US" sz="1400" b="1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  <a:cs typeface="Nanum Gothic"/>
              <a:sym typeface="Nanum Gothic"/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631655" y="3463566"/>
            <a:ext cx="7880692" cy="929026"/>
          </a:xfrm>
          <a:prstGeom prst="roundRect">
            <a:avLst/>
          </a:prstGeom>
          <a:solidFill>
            <a:srgbClr val="55C3FE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-KR" altLang="en-US" sz="8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코로나 방역 지침으로 인해 교육과정의 상당 부분이 비대면으로 전환되었다</a:t>
            </a:r>
            <a:r>
              <a:rPr lang="en-US" altLang="ko-KR" sz="8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.</a:t>
            </a:r>
          </a:p>
          <a:p>
            <a:pPr marL="0" lvl="0" indent="0" algn="ctr" rtl="0">
              <a:lnSpc>
                <a:spcPct val="200000"/>
              </a:lnSpc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-KR" altLang="en-US" sz="8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이러한 급격한 </a:t>
            </a:r>
            <a:r>
              <a:rPr lang="ko-KR" altLang="en-US" sz="800" dirty="0" err="1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비대면</a:t>
            </a:r>
            <a:r>
              <a:rPr lang="ko-KR" altLang="en-US" sz="8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수업화로 인해 학교와 </a:t>
            </a:r>
            <a:r>
              <a:rPr lang="ko-KR" altLang="en-US" sz="800" dirty="0" err="1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비대면</a:t>
            </a:r>
            <a:r>
              <a:rPr lang="ko-KR" altLang="en-US" sz="8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플랫폼 및 </a:t>
            </a:r>
            <a:r>
              <a:rPr lang="ko-KR" altLang="en-US" sz="800" dirty="0" err="1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내외부</a:t>
            </a:r>
            <a:r>
              <a:rPr lang="ko-KR" altLang="en-US" sz="8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간의 문제가 끊임없이 부상하고 있다</a:t>
            </a:r>
            <a:r>
              <a:rPr lang="en-US" altLang="ko-KR" sz="8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.</a:t>
            </a:r>
          </a:p>
          <a:p>
            <a:pPr marL="0" lvl="0" indent="0" algn="ctr" rtl="0">
              <a:lnSpc>
                <a:spcPct val="200000"/>
              </a:lnSpc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-KR" altLang="en-US" sz="8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이 중</a:t>
            </a:r>
            <a:r>
              <a:rPr lang="en-US" altLang="ko-KR" sz="8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, </a:t>
            </a:r>
            <a:r>
              <a:rPr lang="ko-KR" altLang="en-US" sz="800" dirty="0" err="1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비대면</a:t>
            </a:r>
            <a:r>
              <a:rPr lang="ko-KR" altLang="en-US" sz="8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수업의 문서화에 집중하려고 한다</a:t>
            </a:r>
            <a:r>
              <a:rPr lang="en-US" altLang="ko-KR" sz="8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.</a:t>
            </a:r>
            <a:endParaRPr lang="en-US" altLang="ko" sz="800" dirty="0">
              <a:solidFill>
                <a:schemeClr val="tx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8593" y="1692508"/>
            <a:ext cx="2243366" cy="127500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Google Shape;68;p15">
            <a:extLst>
              <a:ext uri="{FF2B5EF4-FFF2-40B4-BE49-F238E27FC236}">
                <a16:creationId xmlns:a16="http://schemas.microsoft.com/office/drawing/2014/main" id="{13ED0D97-465A-4219-8553-8B8BFF8575A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295" y="1699614"/>
            <a:ext cx="4957050" cy="1272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-10122"/>
            <a:ext cx="9144000" cy="25175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l="2053" t="9015" r="71102" b="3331"/>
          <a:stretch/>
        </p:blipFill>
        <p:spPr>
          <a:xfrm>
            <a:off x="786610" y="798300"/>
            <a:ext cx="2243405" cy="146428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666051" y="2648198"/>
            <a:ext cx="2743315" cy="26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" sz="950" dirty="0">
                <a:solidFill>
                  <a:schemeClr val="dk1"/>
                </a:solidFill>
                <a:latin typeface="나눔스퀘어OTF_ac ExtraBold" pitchFamily="34" charset="-127"/>
                <a:ea typeface="나눔스퀘어OTF_ac ExtraBold" pitchFamily="34" charset="-127"/>
              </a:rPr>
              <a:t>기능제공</a:t>
            </a:r>
            <a:endParaRPr sz="950" dirty="0">
              <a:solidFill>
                <a:schemeClr val="dk1"/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  <a:p>
            <a:pPr marL="457200" lvl="0" indent="-282575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마이크 또는 음성파일을 텍스트 파일로 바꾸어 제공한다.</a:t>
            </a:r>
            <a:endParaRPr sz="8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457200" lvl="0" indent="-282575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이미지 파일의 내용을 텍스트 파일로 바꾸어 </a:t>
            </a:r>
            <a:br>
              <a:rPr lang="en-US" altLang="ko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</a:br>
            <a:r>
              <a:rPr lang="ko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제공한다.</a:t>
            </a:r>
            <a:endParaRPr sz="8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457200" lvl="0" indent="-282575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텍스트 파일을 음성 또는 음성파일로 제공한다.</a:t>
            </a:r>
            <a:endParaRPr sz="8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457200" lvl="0" indent="-282575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이미지 파일의 내용을 음성 또는 음성파일로 </a:t>
            </a:r>
            <a:br>
              <a:rPr lang="en-US" altLang="ko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</a:br>
            <a:r>
              <a:rPr lang="ko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제공한다.</a:t>
            </a:r>
            <a:endParaRPr sz="8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457200" lvl="0" indent="-282575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다국적 사용자를 위해 번역기능을 제공한다.</a:t>
            </a:r>
            <a:endParaRPr sz="8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0" lvl="0" indent="0" algn="l" rtl="0">
              <a:lnSpc>
                <a:spcPct val="20000"/>
              </a:lnSpc>
              <a:spcBef>
                <a:spcPts val="1000"/>
              </a:spcBef>
              <a:spcAft>
                <a:spcPts val="1000"/>
              </a:spcAft>
              <a:buSzPts val="275"/>
              <a:buNone/>
            </a:pPr>
            <a:endParaRPr sz="10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6" name="Google Shape;66;p15"/>
          <p:cNvSpPr txBox="1">
            <a:spLocks/>
          </p:cNvSpPr>
          <p:nvPr/>
        </p:nvSpPr>
        <p:spPr>
          <a:xfrm>
            <a:off x="311700" y="18145"/>
            <a:ext cx="8520600" cy="88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800"/>
              </a:spcBef>
              <a:buSzPts val="990"/>
            </a:pPr>
            <a:r>
              <a:rPr lang="ko-KR" altLang="en-US" sz="1400" b="1" dirty="0">
                <a:solidFill>
                  <a:schemeClr val="bg1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주제선정</a:t>
            </a:r>
            <a:endParaRPr lang="ko-KR" altLang="en-US" sz="3000" b="1" dirty="0">
              <a:solidFill>
                <a:schemeClr val="bg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Google Shape;78;p16"/>
          <p:cNvSpPr txBox="1">
            <a:spLocks/>
          </p:cNvSpPr>
          <p:nvPr/>
        </p:nvSpPr>
        <p:spPr>
          <a:xfrm>
            <a:off x="3520786" y="2648198"/>
            <a:ext cx="2616680" cy="26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275"/>
              <a:buFont typeface="Arial"/>
              <a:buNone/>
            </a:pPr>
            <a:r>
              <a:rPr lang="ko-KR" altLang="en-US" sz="950" dirty="0">
                <a:solidFill>
                  <a:schemeClr val="dk1"/>
                </a:solidFill>
                <a:latin typeface="나눔스퀘어OTF_ac ExtraBold" pitchFamily="34" charset="-127"/>
                <a:ea typeface="나눔스퀘어OTF_ac ExtraBold" pitchFamily="34" charset="-127"/>
              </a:rPr>
              <a:t>기대효과</a:t>
            </a:r>
          </a:p>
          <a:p>
            <a:pPr indent="-282575" algn="just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850"/>
              <a:buFont typeface="Arial"/>
              <a:buAutoNum type="arabicPeriod"/>
            </a:pPr>
            <a:r>
              <a:rPr lang="ko-KR" altLang="en-US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사용자가 좀더 수월하게 비 대면 수업을 문서화 할 수 있도록 한다</a:t>
            </a:r>
            <a:r>
              <a:rPr lang="en-US" altLang="ko-KR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  <a:endParaRPr lang="ko-KR" altLang="en-US" sz="8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indent="-282575" algn="just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850"/>
              <a:buFont typeface="Arial"/>
              <a:buAutoNum type="arabicPeriod"/>
            </a:pPr>
            <a:r>
              <a:rPr lang="ko-KR" altLang="en-US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번역기능을 도입하여 다국적 사용을 가능하게 한다</a:t>
            </a:r>
            <a:r>
              <a:rPr lang="en-US" altLang="ko-KR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  <a:endParaRPr lang="ko-KR" altLang="en-US" sz="8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indent="-282575" algn="just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850"/>
              <a:buFont typeface="Arial"/>
              <a:buAutoNum type="arabicPeriod"/>
            </a:pPr>
            <a:r>
              <a:rPr lang="ko-KR" altLang="en-US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타 제품들의 과도한 기능들을 축약해 직관적인 구성으로 이용 시 번거로움을 줄인다</a:t>
            </a:r>
            <a:r>
              <a:rPr lang="en-US" altLang="ko-KR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  <a:endParaRPr lang="ko-KR" altLang="en-US" sz="8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0" indent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75"/>
              <a:buFont typeface="Arial"/>
              <a:buNone/>
            </a:pPr>
            <a:endParaRPr lang="ko-KR" altLang="en-US" sz="10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9" name="Google Shape;78;p16"/>
          <p:cNvSpPr txBox="1">
            <a:spLocks/>
          </p:cNvSpPr>
          <p:nvPr/>
        </p:nvSpPr>
        <p:spPr>
          <a:xfrm>
            <a:off x="6411381" y="2648198"/>
            <a:ext cx="2189646" cy="26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275"/>
              <a:buFont typeface="Arial"/>
              <a:buNone/>
            </a:pPr>
            <a:r>
              <a:rPr lang="ko-KR" altLang="en-US" sz="950" dirty="0">
                <a:solidFill>
                  <a:schemeClr val="dk1"/>
                </a:solidFill>
                <a:latin typeface="나눔스퀘어OTF_ac ExtraBold" pitchFamily="34" charset="-127"/>
                <a:ea typeface="나눔스퀘어OTF_ac ExtraBold" pitchFamily="34" charset="-127"/>
              </a:rPr>
              <a:t>포함기술</a:t>
            </a:r>
          </a:p>
          <a:p>
            <a:pPr indent="-282575" algn="just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850"/>
              <a:buFont typeface="Arial"/>
              <a:buAutoNum type="arabicPeriod"/>
            </a:pPr>
            <a:r>
              <a:rPr lang="en-US" altLang="ko-KR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Bootstrap </a:t>
            </a:r>
            <a:r>
              <a:rPr lang="ko-KR" altLang="en-US" sz="850" dirty="0" err="1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네이티브</a:t>
            </a:r>
            <a:r>
              <a:rPr lang="ko-KR" altLang="en-US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850" dirty="0" err="1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웹앱</a:t>
            </a:r>
            <a:endParaRPr lang="ko-KR" altLang="en-US" sz="8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indent="-282575" algn="just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850"/>
              <a:buFont typeface="Arial"/>
              <a:buAutoNum type="arabicPeriod"/>
            </a:pPr>
            <a:r>
              <a:rPr lang="en-US" altLang="ko-KR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CLOVA CSR</a:t>
            </a:r>
            <a:endParaRPr lang="ko-KR" altLang="en-US" sz="8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indent="-282575" algn="just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850"/>
              <a:buFont typeface="Arial"/>
              <a:buAutoNum type="arabicPeriod"/>
            </a:pPr>
            <a:r>
              <a:rPr lang="en-US" altLang="ko-KR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CLOVA OCR</a:t>
            </a:r>
            <a:endParaRPr lang="ko-KR" altLang="en-US" sz="8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indent="-282575" algn="just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850"/>
              <a:buFont typeface="Arial"/>
              <a:buAutoNum type="arabicPeriod"/>
            </a:pPr>
            <a:r>
              <a:rPr lang="en-US" altLang="ko-KR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PAPAGO API</a:t>
            </a:r>
            <a:endParaRPr lang="ko-KR" altLang="en-US" sz="8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indent="-282575" algn="just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850"/>
              <a:buFont typeface="Arial"/>
              <a:buAutoNum type="arabicPeriod"/>
            </a:pPr>
            <a:r>
              <a:rPr lang="ko-KR" altLang="en-US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자체 </a:t>
            </a:r>
            <a:r>
              <a:rPr lang="en-US" altLang="ko-KR" sz="850" dirty="0" err="1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RestAPI</a:t>
            </a:r>
            <a:endParaRPr lang="ko-KR" altLang="en-US" sz="8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0" indent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75"/>
              <a:buFont typeface="Arial"/>
              <a:buNone/>
            </a:pPr>
            <a:endParaRPr lang="ko-KR" altLang="en-US" sz="10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10" name="Google Shape;76;p16"/>
          <p:cNvPicPr preferRelativeResize="0"/>
          <p:nvPr/>
        </p:nvPicPr>
        <p:blipFill rotWithShape="1">
          <a:blip r:embed="rId3">
            <a:alphaModFix/>
          </a:blip>
          <a:srcRect l="68274" t="11098" r="1328" b="2689"/>
          <a:stretch/>
        </p:blipFill>
        <p:spPr>
          <a:xfrm>
            <a:off x="5703941" y="798300"/>
            <a:ext cx="2582884" cy="146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76;p16"/>
          <p:cNvPicPr preferRelativeResize="0"/>
          <p:nvPr/>
        </p:nvPicPr>
        <p:blipFill rotWithShape="1">
          <a:blip r:embed="rId3">
            <a:alphaModFix/>
          </a:blip>
          <a:srcRect l="33118" t="12346" r="35870" b="2508"/>
          <a:stretch/>
        </p:blipFill>
        <p:spPr>
          <a:xfrm>
            <a:off x="3030015" y="798300"/>
            <a:ext cx="2673926" cy="1464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일정 계획</a:t>
            </a:r>
            <a:endParaRPr sz="1400" b="1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  <a:cs typeface="Nanum Gothic"/>
              <a:sym typeface="Nanum Gothic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SzPts val="990"/>
              <a:buNone/>
            </a:pPr>
            <a:endParaRPr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84" name="Google Shape;84;p17"/>
          <p:cNvGraphicFramePr/>
          <p:nvPr>
            <p:extLst>
              <p:ext uri="{D42A27DB-BD31-4B8C-83A1-F6EECF244321}">
                <p14:modId xmlns:p14="http://schemas.microsoft.com/office/powerpoint/2010/main" val="2639033219"/>
              </p:ext>
            </p:extLst>
          </p:nvPr>
        </p:nvGraphicFramePr>
        <p:xfrm>
          <a:off x="1255171" y="1057887"/>
          <a:ext cx="6617282" cy="3527456"/>
        </p:xfrm>
        <a:graphic>
          <a:graphicData uri="http://schemas.openxmlformats.org/drawingml/2006/table">
            <a:tbl>
              <a:tblPr>
                <a:noFill/>
                <a:tableStyleId>{0BA37608-9518-467A-88D4-0C59A4560A16}</a:tableStyleId>
              </a:tblPr>
              <a:tblGrid>
                <a:gridCol w="1208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3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46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chemeClr val="bg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solidFill>
                            <a:schemeClr val="bg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총 개발 기간</a:t>
                      </a:r>
                      <a:endParaRPr sz="900" b="1" dirty="0">
                        <a:solidFill>
                          <a:schemeClr val="bg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5C3F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2022.02.03. ~ 2022.03.25.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83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chemeClr val="bg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solidFill>
                            <a:schemeClr val="bg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프로젝트명</a:t>
                      </a:r>
                      <a:endParaRPr sz="900" b="1" dirty="0">
                        <a:solidFill>
                          <a:schemeClr val="bg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5C3F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-KR" altLang="en-US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프로젝트 </a:t>
                      </a:r>
                      <a:r>
                        <a:rPr lang="en-US" altLang="ko-KR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: </a:t>
                      </a:r>
                      <a:r>
                        <a:rPr lang="en-US" altLang="ko-KR" sz="900" b="1" dirty="0" err="1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TransFAST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038">
                <a:tc rowSpan="7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rgbClr val="55C3FE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rgbClr val="55C3FE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rgbClr val="55C3FE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rgbClr val="55C3FE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rgbClr val="55C3FE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b="1" dirty="0">
                          <a:solidFill>
                            <a:srgbClr val="55C3FE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프로젝트</a:t>
                      </a:r>
                      <a:endParaRPr sz="900" b="1" dirty="0">
                        <a:solidFill>
                          <a:srgbClr val="55C3FE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rgbClr val="55C3FE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rgbClr val="55C3FE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rgbClr val="55C3FE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rgbClr val="55C3FE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solidFill>
                            <a:srgbClr val="55C3FE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개발기간</a:t>
                      </a:r>
                      <a:endParaRPr sz="900" b="1" dirty="0">
                        <a:solidFill>
                          <a:srgbClr val="55C3FE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5C3F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작업내용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개발 기간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83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계획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02월 03일 ~ 02월 08일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083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요구 분석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02월 09일 ~ 02월 09일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083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설계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02월 10일 ~ 02월 14일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83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구현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02월 14일 ~ 03월 20일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083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테스트 및 보수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03월 21일 ~ 03월 24일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083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인수/설치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03월 25일 ~ 03월 28일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203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chemeClr val="bg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solidFill>
                            <a:schemeClr val="bg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개발 순서</a:t>
                      </a:r>
                      <a:endParaRPr sz="900" b="1" dirty="0">
                        <a:solidFill>
                          <a:schemeClr val="bg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5C3F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계획 → 요구 분석 → 설계 → 구현 → 테스트 및 보수 → 인수/설치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6185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chemeClr val="bg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chemeClr val="bg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chemeClr val="bg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chemeClr val="bg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solidFill>
                            <a:schemeClr val="bg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개발 환경</a:t>
                      </a:r>
                      <a:endParaRPr sz="900" b="1" dirty="0">
                        <a:solidFill>
                          <a:schemeClr val="bg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5C3F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IDLE : Visual Code, Bootstrap, Eclipse, Spring Boot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OpenAPI: CLOVA CSR,CLOVA OCR,PAPAGO API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Repo : Git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6;p15"/>
          <p:cNvSpPr txBox="1">
            <a:spLocks/>
          </p:cNvSpPr>
          <p:nvPr/>
        </p:nvSpPr>
        <p:spPr>
          <a:xfrm>
            <a:off x="311700" y="18145"/>
            <a:ext cx="8520600" cy="88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800"/>
              </a:spcBef>
              <a:buSzPts val="990"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일정계획 </a:t>
            </a:r>
            <a:r>
              <a:rPr lang="en-US" altLang="ko-KR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(</a:t>
            </a:r>
            <a:r>
              <a:rPr lang="ko-KR" altLang="en-US" sz="1400" b="1" dirty="0" err="1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간트차트</a:t>
            </a:r>
            <a:r>
              <a:rPr lang="en-US" altLang="ko-KR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)</a:t>
            </a:r>
            <a:endParaRPr lang="ko-KR" altLang="en-US" sz="1400" b="1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  <a:cs typeface="Nanum Gothic"/>
              <a:sym typeface="Nanum Gothic"/>
            </a:endParaRPr>
          </a:p>
          <a:p>
            <a:pPr>
              <a:spcBef>
                <a:spcPts val="1800"/>
              </a:spcBef>
              <a:buSzPts val="990"/>
            </a:pPr>
            <a:endParaRPr lang="ko-KR" altLang="en-US"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961" y="1479321"/>
            <a:ext cx="5856078" cy="261456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역할 분배</a:t>
            </a:r>
            <a:endParaRPr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F77D542-991D-4EBB-8018-8EA1A59DC1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322192"/>
              </p:ext>
            </p:extLst>
          </p:nvPr>
        </p:nvGraphicFramePr>
        <p:xfrm>
          <a:off x="2544163" y="1812066"/>
          <a:ext cx="4171280" cy="518160"/>
        </p:xfrm>
        <a:graphic>
          <a:graphicData uri="http://schemas.openxmlformats.org/drawingml/2006/table">
            <a:tbl>
              <a:tblPr firstRow="1" bandRow="1">
                <a:tableStyleId>{0BA37608-9518-467A-88D4-0C59A4560A16}</a:tableStyleId>
              </a:tblPr>
              <a:tblGrid>
                <a:gridCol w="1042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8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8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55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정다훈</a:t>
                      </a: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C3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김희태</a:t>
                      </a: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C3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이동곤</a:t>
                      </a: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C3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장지원</a:t>
                      </a: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C3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OCR</a:t>
                      </a:r>
                      <a:endParaRPr lang="ko-KR" altLang="en-US" sz="11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STT</a:t>
                      </a:r>
                      <a:endParaRPr lang="ko-KR" altLang="en-US" sz="11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PAPAGO API</a:t>
                      </a:r>
                      <a:endParaRPr lang="ko-KR" altLang="en-US" sz="11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TTS</a:t>
                      </a:r>
                      <a:endParaRPr lang="ko-KR" altLang="en-US" sz="11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D6D72D3-9FC3-414D-AE6C-308EB5F94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390458"/>
              </p:ext>
            </p:extLst>
          </p:nvPr>
        </p:nvGraphicFramePr>
        <p:xfrm>
          <a:off x="2538485" y="2985517"/>
          <a:ext cx="4184372" cy="518160"/>
        </p:xfrm>
        <a:graphic>
          <a:graphicData uri="http://schemas.openxmlformats.org/drawingml/2006/table">
            <a:tbl>
              <a:tblPr firstRow="1" bandRow="1">
                <a:tableStyleId>{0BA37608-9518-467A-88D4-0C59A4560A16}</a:tableStyleId>
              </a:tblPr>
              <a:tblGrid>
                <a:gridCol w="2092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2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강하종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C3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신혜지</a:t>
                      </a: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C3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Vue.js</a:t>
                      </a:r>
                      <a:endParaRPr lang="ko-KR" altLang="en-US" sz="11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Vue.js</a:t>
                      </a:r>
                      <a:endParaRPr lang="ko-KR" altLang="en-US" sz="11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557A2EE-49BB-4AD7-A9BD-36C73CDD0515}"/>
              </a:ext>
            </a:extLst>
          </p:cNvPr>
          <p:cNvSpPr txBox="1"/>
          <p:nvPr/>
        </p:nvSpPr>
        <p:spPr>
          <a:xfrm>
            <a:off x="2429152" y="1457098"/>
            <a:ext cx="825867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OTF_ac ExtraBold" pitchFamily="34" charset="-127"/>
                <a:ea typeface="나눔스퀘어OTF_ac ExtraBold" pitchFamily="34" charset="-127"/>
              </a:rPr>
              <a:t>Backend</a:t>
            </a:r>
            <a:endParaRPr lang="ko-KR" altLang="en-US" sz="1200" dirty="0">
              <a:latin typeface="나눔스퀘어OTF_ac ExtraBold" pitchFamily="34" charset="-127"/>
              <a:ea typeface="나눔스퀘어OTF_ac ExtraBold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67EC5D-793F-406D-8ED5-BB9F49C40CDE}"/>
              </a:ext>
            </a:extLst>
          </p:cNvPr>
          <p:cNvSpPr txBox="1"/>
          <p:nvPr/>
        </p:nvSpPr>
        <p:spPr>
          <a:xfrm>
            <a:off x="2429152" y="2611158"/>
            <a:ext cx="875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OTF_ac ExtraBold" pitchFamily="34" charset="-127"/>
                <a:ea typeface="나눔스퀘어OTF_ac ExtraBold" pitchFamily="34" charset="-127"/>
              </a:rPr>
              <a:t>Frontend</a:t>
            </a:r>
            <a:endParaRPr lang="ko-KR" altLang="en-US" sz="1200" dirty="0">
              <a:latin typeface="나눔스퀘어OTF_ac ExtraBold" pitchFamily="34" charset="-127"/>
              <a:ea typeface="나눔스퀘어OTF_ac ExtraBold" pitchFamily="34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>
            <a:spLocks noGrp="1"/>
          </p:cNvSpPr>
          <p:nvPr>
            <p:ph type="body" idx="1"/>
          </p:nvPr>
        </p:nvSpPr>
        <p:spPr>
          <a:xfrm>
            <a:off x="311700" y="715153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ko" sz="105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Spring Boot</a:t>
            </a:r>
            <a:endParaRPr sz="1050" dirty="0">
              <a:solidFill>
                <a:schemeClr val="tx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sz="105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V</a:t>
            </a:r>
            <a:r>
              <a:rPr lang="en-US" altLang="ko" sz="105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ue.js</a:t>
            </a:r>
            <a:r>
              <a:rPr lang="ko" sz="105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를 이용한 반응형 웹 구현</a:t>
            </a:r>
            <a:endParaRPr lang="en-US" altLang="ko" sz="1050" dirty="0">
              <a:solidFill>
                <a:schemeClr val="tx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05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MySQL</a:t>
            </a:r>
            <a:endParaRPr sz="1050" dirty="0">
              <a:solidFill>
                <a:schemeClr val="tx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sz="105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OPEN API 를 이용한 REST API 구축</a:t>
            </a:r>
            <a:endParaRPr sz="1050" dirty="0">
              <a:solidFill>
                <a:schemeClr val="tx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 sz="9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CLOVA OCR</a:t>
            </a:r>
            <a:endParaRPr sz="900" dirty="0">
              <a:solidFill>
                <a:schemeClr val="tx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 sz="9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CLOVA TTS</a:t>
            </a:r>
            <a:endParaRPr sz="900" dirty="0">
              <a:solidFill>
                <a:schemeClr val="tx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 sz="9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CLOVA STT</a:t>
            </a:r>
            <a:endParaRPr sz="900" dirty="0">
              <a:solidFill>
                <a:schemeClr val="tx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 sz="9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PAPAGO</a:t>
            </a:r>
            <a:endParaRPr sz="900" dirty="0">
              <a:solidFill>
                <a:schemeClr val="tx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 sz="9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Github, Google, NAVER LOGIN(OAuth 2.0)</a:t>
            </a:r>
            <a:endParaRPr sz="900" dirty="0">
              <a:solidFill>
                <a:schemeClr val="tx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5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주요 기술</a:t>
            </a:r>
            <a:endParaRPr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시스템 아키텍처</a:t>
            </a:r>
            <a:endParaRPr sz="1400" b="1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  <a:cs typeface="Nanum Gothic"/>
              <a:sym typeface="Nanum Gothic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SzPts val="990"/>
              <a:buNone/>
            </a:pPr>
            <a:endParaRPr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D:\Com4Rang\Downloads\smartpho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474" y="2343906"/>
            <a:ext cx="757428" cy="75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Com4Rang\Downloads\monito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902" y="2343906"/>
            <a:ext cx="757428" cy="75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4572860" y="1251994"/>
            <a:ext cx="2842592" cy="3317573"/>
          </a:xfrm>
          <a:prstGeom prst="roundRect">
            <a:avLst/>
          </a:prstGeom>
          <a:noFill/>
          <a:ln>
            <a:solidFill>
              <a:srgbClr val="55C3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4779131" y="1531590"/>
            <a:ext cx="2438400" cy="127835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779131" y="3033972"/>
            <a:ext cx="2438400" cy="127835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4010886" y="2653314"/>
            <a:ext cx="23098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4010886" y="2758089"/>
            <a:ext cx="21431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803698" y="1970158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OTF_ac ExtraBold" pitchFamily="34" charset="-127"/>
                <a:ea typeface="나눔스퀘어OTF_ac ExtraBold" pitchFamily="34" charset="-127"/>
              </a:rPr>
              <a:t>Client</a:t>
            </a:r>
            <a:endParaRPr lang="ko-KR" altLang="en-US" dirty="0">
              <a:latin typeface="나눔스퀘어OTF_ac ExtraBold" pitchFamily="34" charset="-127"/>
              <a:ea typeface="나눔스퀘어OTF_ac ExtraBold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94472" y="884583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OTF_ac ExtraBold" pitchFamily="34" charset="-127"/>
                <a:ea typeface="나눔스퀘어OTF_ac ExtraBold" pitchFamily="34" charset="-127"/>
              </a:rPr>
              <a:t>Web Server</a:t>
            </a:r>
            <a:endParaRPr lang="ko-KR" altLang="en-US" dirty="0">
              <a:latin typeface="나눔스퀘어OTF_ac ExtraBold" pitchFamily="34" charset="-127"/>
              <a:ea typeface="나눔스퀘어OTF_ac ExtraBold" pitchFamily="34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064847" y="1696899"/>
            <a:ext cx="874643" cy="4118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</a:rPr>
              <a:t>음성</a:t>
            </a:r>
            <a:endParaRPr lang="en-US" altLang="ko-KR" sz="1100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  <a:p>
            <a:pPr algn="ctr"/>
            <a:r>
              <a:rPr lang="ko-KR" altLang="en-US" sz="1100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</a:rPr>
              <a:t>문서 변환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5064846" y="2261177"/>
            <a:ext cx="874643" cy="4118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</a:rPr>
              <a:t>이미지</a:t>
            </a:r>
            <a:endParaRPr lang="en-US" altLang="ko-KR" sz="1100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  <a:p>
            <a:pPr algn="ctr"/>
            <a:r>
              <a:rPr lang="ko-KR" altLang="en-US" sz="1100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</a:rPr>
              <a:t>문서 변환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6107659" y="1696899"/>
            <a:ext cx="874643" cy="4118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</a:rPr>
              <a:t>문사</a:t>
            </a:r>
            <a:endParaRPr lang="en-US" altLang="ko-KR" sz="1100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  <a:p>
            <a:pPr algn="ctr"/>
            <a:r>
              <a:rPr lang="ko-KR" altLang="en-US" sz="1100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</a:rPr>
              <a:t>음성 변환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107659" y="2261177"/>
            <a:ext cx="874643" cy="4118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</a:rPr>
              <a:t>문서번역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064049" y="3205752"/>
            <a:ext cx="874643" cy="4118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</a:rPr>
              <a:t>STT</a:t>
            </a:r>
            <a:endParaRPr lang="ko-KR" altLang="en-US" sz="1100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064048" y="3770030"/>
            <a:ext cx="874643" cy="4118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</a:rPr>
              <a:t>OCR</a:t>
            </a:r>
            <a:endParaRPr lang="ko-KR" altLang="en-US" sz="1100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6106861" y="3205752"/>
            <a:ext cx="874643" cy="4118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</a:rPr>
              <a:t>TTS</a:t>
            </a:r>
            <a:endParaRPr lang="ko-KR" altLang="en-US" sz="1100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106861" y="3770030"/>
            <a:ext cx="874643" cy="4118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</a:rPr>
              <a:t>PAPAGO</a:t>
            </a:r>
            <a:endParaRPr lang="ko-KR" altLang="en-US" sz="1100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</TotalTime>
  <Words>2280</Words>
  <Application>Microsoft Office PowerPoint</Application>
  <PresentationFormat>화면 슬라이드 쇼(16:9)</PresentationFormat>
  <Paragraphs>326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나눔스퀘어OTF_ac</vt:lpstr>
      <vt:lpstr>D2Coding</vt:lpstr>
      <vt:lpstr>나눔스퀘어OTF_ac ExtraBold</vt:lpstr>
      <vt:lpstr>Nanum Gothic</vt:lpstr>
      <vt:lpstr>비트로 코어 OTF</vt:lpstr>
      <vt:lpstr>Arial</vt:lpstr>
      <vt:lpstr>나눔스퀘어OTF_ac Light</vt:lpstr>
      <vt:lpstr>Simple Light</vt:lpstr>
      <vt:lpstr>PowerPoint 프레젠테이션</vt:lpstr>
      <vt:lpstr>목차</vt:lpstr>
      <vt:lpstr>사전조사</vt:lpstr>
      <vt:lpstr>PowerPoint 프레젠테이션</vt:lpstr>
      <vt:lpstr>일정 계획 </vt:lpstr>
      <vt:lpstr>PowerPoint 프레젠테이션</vt:lpstr>
      <vt:lpstr>역할 분배</vt:lpstr>
      <vt:lpstr>주요 기술</vt:lpstr>
      <vt:lpstr>시스템 아키텍처 </vt:lpstr>
      <vt:lpstr>요구사항 명세서 </vt:lpstr>
      <vt:lpstr>PowerPoint 프레젠테이션</vt:lpstr>
      <vt:lpstr>DB 설계</vt:lpstr>
      <vt:lpstr>PowerPoint 프레젠테이션</vt:lpstr>
      <vt:lpstr>테이블 명세서 (USER_TABLE)</vt:lpstr>
      <vt:lpstr>테이블 명세서 (USER_TABLE) </vt:lpstr>
      <vt:lpstr>테이블 명세서 (USER_TABLE)</vt:lpstr>
      <vt:lpstr>PowerPoint 프레젠테이션</vt:lpstr>
      <vt:lpstr>PowerPoint 프레젠테이션</vt:lpstr>
      <vt:lpstr>PowerPoint 프레젠테이션</vt:lpstr>
      <vt:lpstr>PowerPoint 프레젠테이션</vt:lpstr>
      <vt:lpstr>화면 구성 설계</vt:lpstr>
      <vt:lpstr>화면 구성 설계</vt:lpstr>
      <vt:lpstr>화면 구성 설계</vt:lpstr>
      <vt:lpstr>화면 구성 설계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Com4Rang</dc:creator>
  <cp:lastModifiedBy>정 다훈</cp:lastModifiedBy>
  <cp:revision>38</cp:revision>
  <dcterms:modified xsi:type="dcterms:W3CDTF">2022-03-15T08:09:33Z</dcterms:modified>
</cp:coreProperties>
</file>